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312" r:id="rId3"/>
    <p:sldId id="313" r:id="rId5"/>
    <p:sldId id="487" r:id="rId6"/>
    <p:sldId id="488" r:id="rId7"/>
    <p:sldId id="495" r:id="rId8"/>
    <p:sldId id="497" r:id="rId9"/>
    <p:sldId id="499" r:id="rId10"/>
    <p:sldId id="500" r:id="rId11"/>
    <p:sldId id="501" r:id="rId12"/>
    <p:sldId id="837" r:id="rId13"/>
    <p:sldId id="852" r:id="rId14"/>
    <p:sldId id="519" r:id="rId15"/>
    <p:sldId id="581" r:id="rId16"/>
    <p:sldId id="535" r:id="rId17"/>
    <p:sldId id="567" r:id="rId18"/>
    <p:sldId id="568" r:id="rId19"/>
    <p:sldId id="601" r:id="rId20"/>
    <p:sldId id="569" r:id="rId21"/>
    <p:sldId id="474" r:id="rId22"/>
    <p:sldId id="570" r:id="rId23"/>
    <p:sldId id="571" r:id="rId24"/>
    <p:sldId id="792" r:id="rId25"/>
    <p:sldId id="793" r:id="rId26"/>
    <p:sldId id="794" r:id="rId27"/>
    <p:sldId id="572" r:id="rId28"/>
    <p:sldId id="741" r:id="rId29"/>
    <p:sldId id="742" r:id="rId30"/>
    <p:sldId id="573" r:id="rId31"/>
    <p:sldId id="574" r:id="rId32"/>
    <p:sldId id="575" r:id="rId33"/>
    <p:sldId id="576" r:id="rId34"/>
    <p:sldId id="577" r:id="rId35"/>
    <p:sldId id="667" r:id="rId36"/>
    <p:sldId id="693" r:id="rId37"/>
    <p:sldId id="694" r:id="rId38"/>
    <p:sldId id="695" r:id="rId39"/>
    <p:sldId id="696" r:id="rId40"/>
    <p:sldId id="838" r:id="rId41"/>
    <p:sldId id="839" r:id="rId42"/>
    <p:sldId id="841" r:id="rId43"/>
    <p:sldId id="848" r:id="rId44"/>
    <p:sldId id="842" r:id="rId45"/>
    <p:sldId id="843" r:id="rId46"/>
    <p:sldId id="844" r:id="rId47"/>
    <p:sldId id="845" r:id="rId48"/>
    <p:sldId id="850" r:id="rId49"/>
    <p:sldId id="851" r:id="rId50"/>
    <p:sldId id="847" r:id="rId51"/>
    <p:sldId id="846" r:id="rId52"/>
    <p:sldId id="498" r:id="rId53"/>
    <p:sldId id="528" r:id="rId54"/>
    <p:sldId id="529" r:id="rId55"/>
    <p:sldId id="530" r:id="rId56"/>
    <p:sldId id="531" r:id="rId57"/>
    <p:sldId id="316" r:id="rId58"/>
    <p:sldId id="781" r:id="rId59"/>
  </p:sldIdLst>
  <p:sldSz cx="12192000" cy="6858000"/>
  <p:notesSz cx="6858000" cy="9144000"/>
  <p:custDataLst>
    <p:tags r:id="rId6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969696"/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7" autoAdjust="0"/>
    <p:restoredTop sz="90916" autoAdjust="0"/>
  </p:normalViewPr>
  <p:slideViewPr>
    <p:cSldViewPr snapToGrid="0">
      <p:cViewPr varScale="1">
        <p:scale>
          <a:sx n="102" d="100"/>
          <a:sy n="102" d="100"/>
        </p:scale>
        <p:origin x="1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gs" Target="tags/tag1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itchFamily="2" charset="-122"/>
              </a:rPr>
            </a:fld>
            <a:endParaRPr lang="zh-CN" altLang="en-US">
              <a:latin typeface="Calibri" panose="020F050202020403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static-aliyun-doc.oss-cn-hangzhou.aliyuncs.com/file-manage-files/zh-CN/20230111/vcuh/serverless%E8%8B%B1%E6%96%87%E5%AD%97%E5%B9%95v3.0.mp4" TargetMode="External"/><Relationship Id="rId3" Type="http://schemas.openxmlformats.org/officeDocument/2006/relationships/hyperlink" Target="https://www.aliyun.com/product/fc" TargetMode="External"/><Relationship Id="rId2" Type="http://schemas.openxmlformats.org/officeDocument/2006/relationships/hyperlink" Target="https://cloud.tencent.com/product/tcb" TargetMode="Externa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hyperlink" Target="https://www.aliyun.com/product/cdn" TargetMode="Externa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hyperlink" Target="https://www.aliyun.com/product/cdn" TargetMode="Externa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hyperlink" Target="https://raw.githubusercontent.com/kamranahmedse/developer-roadmap/master/img/backend.png" TargetMode="Externa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hyperlink" Target="https://raw.githubusercontent.com/kamranahmedse/developer-roadmap/master/img/backend.png" TargetMode="Externa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1" Type="http://schemas.openxmlformats.org/officeDocument/2006/relationships/hyperlink" Target="https://raw.githubusercontent.com/kamranahmedse/developer-roadmap/master/img/backend.pn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ee.com/macrozheng/mall" TargetMode="External"/><Relationship Id="rId2" Type="http://schemas.openxmlformats.org/officeDocument/2006/relationships/hyperlink" Target="https://gitee.com/y_project/RuoYi-fast" TargetMode="External"/><Relationship Id="rId1" Type="http://schemas.openxmlformats.org/officeDocument/2006/relationships/hyperlink" Target="https://github.com/fenixsoft/monolithic_arch_springboo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后端开发技术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Web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后端开发技术概述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953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8147" y="1186975"/>
            <a:ext cx="11304104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后端需要解决的</a:t>
            </a:r>
            <a:r>
              <a:rPr lang="zh-CN" altLang="en-US" sz="2000" dirty="0">
                <a:latin typeface="+mn-ea"/>
                <a:ea typeface="+mn-ea"/>
              </a:rPr>
              <a:t>问题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业务日益复杂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非功能性需求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latin typeface="+mn-ea"/>
              <a:ea typeface="+mn-ea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zh-CN" altLang="en-US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90" y="969010"/>
            <a:ext cx="5229225" cy="5845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53480" y="6445885"/>
            <a:ext cx="3966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典型的</a:t>
            </a:r>
            <a:r>
              <a:rPr lang="zh-CN" altLang="en-US"/>
              <a:t>单体Web应用系统的技术架构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7065" y="3012440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更多的业务组件、更复杂的技术</a:t>
            </a:r>
            <a:r>
              <a:rPr lang="zh-CN" altLang="en-US"/>
              <a:t>架构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953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8147" y="1186975"/>
            <a:ext cx="11304104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后端需要解决的</a:t>
            </a:r>
            <a:r>
              <a:rPr lang="zh-CN" altLang="en-US" sz="2000" dirty="0">
                <a:latin typeface="+mn-ea"/>
                <a:ea typeface="+mn-ea"/>
              </a:rPr>
              <a:t>问题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业务日益复杂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非功能性需求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latin typeface="+mn-ea"/>
              <a:ea typeface="+mn-ea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zh-CN" altLang="en-US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95515" y="6302375"/>
            <a:ext cx="2965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微服务技术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7065" y="3012440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更多的业务组件、更复杂的技术</a:t>
            </a:r>
            <a:r>
              <a:rPr lang="zh-CN" altLang="en-US"/>
              <a:t>架构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5810" y="1356360"/>
            <a:ext cx="7296785" cy="46977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953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2410" y="1282700"/>
            <a:ext cx="5022850" cy="5169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云原生与</a:t>
            </a:r>
            <a:r>
              <a:rPr lang="en-US" altLang="zh-CN" sz="2000" b="1" dirty="0">
                <a:latin typeface="+mn-ea"/>
                <a:ea typeface="+mn-ea"/>
              </a:rPr>
              <a:t>Serverless</a:t>
            </a:r>
            <a:r>
              <a:rPr lang="zh-CN" altLang="en-US" sz="2000" b="1" dirty="0">
                <a:latin typeface="+mn-ea"/>
                <a:ea typeface="+mn-ea"/>
              </a:rPr>
              <a:t>（无服务器</a:t>
            </a:r>
            <a:r>
              <a:rPr lang="zh-CN" altLang="en-US" sz="2000" b="1" dirty="0">
                <a:latin typeface="+mn-ea"/>
                <a:ea typeface="+mn-ea"/>
              </a:rPr>
              <a:t>计算）</a:t>
            </a:r>
            <a:endParaRPr lang="zh-CN" altLang="en-US" sz="20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为开发者提供高可用、自动弹性扩缩的后端云服务，包含计算、存储、托管等 </a:t>
            </a:r>
            <a:r>
              <a:rPr lang="en-US" altLang="zh-CN" sz="2000" dirty="0">
                <a:solidFill>
                  <a:srgbClr val="FF0000"/>
                </a:solidFill>
              </a:rPr>
              <a:t>Serverless </a:t>
            </a:r>
            <a:r>
              <a:rPr lang="zh-CN" altLang="en-US" sz="2000" dirty="0"/>
              <a:t>化能力，可用于云端一体化开发多种端应用（小程序、公众号、</a:t>
            </a:r>
            <a:r>
              <a:rPr lang="en-US" altLang="zh-CN" sz="2000" dirty="0"/>
              <a:t>Web </a:t>
            </a:r>
            <a:r>
              <a:rPr lang="zh-CN" altLang="en-US" sz="2000" dirty="0"/>
              <a:t>应用、</a:t>
            </a:r>
            <a:r>
              <a:rPr lang="en-US" altLang="zh-CN" sz="2000" dirty="0"/>
              <a:t>Flutter </a:t>
            </a:r>
            <a:r>
              <a:rPr lang="zh-CN" altLang="en-US" sz="2000" dirty="0"/>
              <a:t>客户端等），帮助开发者统一构建和管理后端服务和云资源，避免了应用开发过程中繁琐的服务器搭建及运维，开发者可以专注于业务逻辑的实现，开发门槛更低，效率更高。 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2575" y="2063115"/>
            <a:ext cx="5438775" cy="28486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13988" y="1693705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hlinkClick r:id="rId2"/>
              </a:rPr>
              <a:t>https://cloud.tencent.com/product/tcb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412740" y="4966970"/>
            <a:ext cx="55778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阿里云函数计算：</a:t>
            </a:r>
            <a:r>
              <a:rPr lang="zh-CN" altLang="en-US">
                <a:hlinkClick r:id="rId3" tooltip="" action="ppaction://hlinkfile"/>
              </a:rPr>
              <a:t>https://www.aliyun.com/product/fc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13680" y="1282700"/>
            <a:ext cx="4171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4" tooltip="" action="ppaction://hlinkfile"/>
              </a:rPr>
              <a:t>什么是Serverless介绍视频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1.2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系统的非功能性需求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0" y="1394671"/>
            <a:ext cx="113041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大型</a:t>
            </a:r>
            <a:r>
              <a:rPr lang="en-US" altLang="zh-CN" sz="2000" dirty="0">
                <a:latin typeface="+mn-ea"/>
                <a:ea typeface="+mn-ea"/>
              </a:rPr>
              <a:t>Web</a:t>
            </a:r>
            <a:r>
              <a:rPr lang="zh-CN" altLang="en-US" sz="2000" dirty="0">
                <a:latin typeface="+mn-ea"/>
                <a:ea typeface="+mn-ea"/>
              </a:rPr>
              <a:t>系统的非功能性需求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高并发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dirty="0">
                <a:latin typeface="+mn-ea"/>
              </a:rPr>
              <a:t>支持高的并发用户数、并发请求数（</a:t>
            </a:r>
            <a:r>
              <a:rPr lang="en-US" altLang="zh-CN" sz="2000" dirty="0">
                <a:latin typeface="+mn-ea"/>
              </a:rPr>
              <a:t>QPS</a:t>
            </a:r>
            <a:r>
              <a:rPr lang="zh-CN" altLang="en-US" sz="2000" dirty="0">
                <a:latin typeface="+mn-ea"/>
              </a:rPr>
              <a:t>）、并发事务数（</a:t>
            </a:r>
            <a:r>
              <a:rPr lang="en-US" altLang="zh-CN" sz="2000" dirty="0">
                <a:latin typeface="+mn-ea"/>
              </a:rPr>
              <a:t>TPS</a:t>
            </a:r>
            <a:r>
              <a:rPr lang="zh-CN" altLang="en-US" sz="2000" dirty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高性能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dirty="0">
                <a:latin typeface="+mn-ea"/>
              </a:rPr>
              <a:t>支持在高并发的同时具备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短的响应时间</a:t>
            </a:r>
            <a:r>
              <a:rPr lang="zh-CN" altLang="en-US" sz="2000" dirty="0">
                <a:latin typeface="+mn-ea"/>
              </a:rPr>
              <a:t>，运行效率高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高可用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dirty="0">
                <a:latin typeface="+mn-ea"/>
              </a:rPr>
              <a:t>保证系统可以持续提供服务，即使在出现故障的情况下，也尽可能对外提供服务，冗余备份、降级、限流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可伸缩</a:t>
            </a:r>
            <a:r>
              <a:rPr lang="zh-CN" altLang="en-US" sz="2000" dirty="0">
                <a:latin typeface="+mn-ea"/>
              </a:rPr>
              <a:t>：面对高并发访问和数据量的增长，可通过扩展节点满足业务需求的增长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可扩展</a:t>
            </a:r>
            <a:r>
              <a:rPr lang="zh-CN" altLang="en-US" sz="2000" dirty="0">
                <a:latin typeface="+mn-ea"/>
              </a:rPr>
              <a:t>：能够快速响应需求变化以及业务拓展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安全性</a:t>
            </a:r>
            <a:r>
              <a:rPr lang="zh-CN" altLang="en-US" sz="2000" dirty="0">
                <a:latin typeface="+mn-ea"/>
              </a:rPr>
              <a:t>：互联网是开放的，需要保护系统不受恶意攻击破坏，保护重要数据不被窃取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易运维</a:t>
            </a:r>
            <a:r>
              <a:rPr lang="zh-CN" altLang="en-US" sz="2000" b="1" dirty="0">
                <a:latin typeface="+mn-ea"/>
              </a:rPr>
              <a:t>：</a:t>
            </a:r>
            <a:r>
              <a:rPr lang="zh-CN" altLang="en-US" sz="2000" dirty="0">
                <a:latin typeface="+mn-ea"/>
              </a:rPr>
              <a:t>可监控、可测试、灵活发布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12" y="5923669"/>
            <a:ext cx="3203575" cy="5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系统的非功能性需求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11615738" cy="4925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000" b="1" dirty="0">
                <a:latin typeface="+mn-ea"/>
              </a:rPr>
              <a:t>PV</a:t>
            </a:r>
            <a:r>
              <a:rPr lang="en-US" altLang="zh-CN" sz="2000" dirty="0">
                <a:latin typeface="+mn-ea"/>
              </a:rPr>
              <a:t>:  Page View</a:t>
            </a:r>
            <a:r>
              <a:rPr lang="zh-CN" altLang="en-US" sz="2000" dirty="0">
                <a:latin typeface="+mn-ea"/>
              </a:rPr>
              <a:t>，一个统计周期内（一般是一天）页面访问量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zh-CN" sz="2000" b="1" dirty="0">
                <a:latin typeface="+mn-ea"/>
              </a:rPr>
              <a:t>UV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Unique Visitor</a:t>
            </a:r>
            <a:r>
              <a:rPr lang="zh-CN" altLang="en-US" sz="2000" dirty="0">
                <a:latin typeface="+mn-ea"/>
              </a:rPr>
              <a:t>，一个统计周期内（一般是一天）独立用户数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zh-CN" sz="2000" b="1" dirty="0">
                <a:latin typeface="+mn-ea"/>
              </a:rPr>
              <a:t>DAU/WAU/MAU</a:t>
            </a:r>
            <a:r>
              <a:rPr lang="zh-CN" altLang="en-US" sz="2000" dirty="0">
                <a:latin typeface="+mn-ea"/>
              </a:rPr>
              <a:t>：日活跃用户数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周活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月活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b="1" dirty="0">
                <a:latin typeface="+mn-ea"/>
                <a:ea typeface="+mn-ea"/>
              </a:rPr>
              <a:t>并发数</a:t>
            </a:r>
            <a:r>
              <a:rPr lang="zh-CN" altLang="en-US" sz="2000" dirty="0">
                <a:latin typeface="+mn-ea"/>
                <a:ea typeface="+mn-ea"/>
              </a:rPr>
              <a:t>：同时处理的请求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事务数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zh-CN" sz="2000" b="1" dirty="0">
                <a:latin typeface="+mn-ea"/>
                <a:ea typeface="+mn-ea"/>
              </a:rPr>
              <a:t>RT</a:t>
            </a:r>
            <a:r>
              <a:rPr lang="zh-CN" altLang="en-US" sz="2000" dirty="0">
                <a:latin typeface="+mn-ea"/>
                <a:ea typeface="+mn-ea"/>
              </a:rPr>
              <a:t>：响应时间，常用的响应时间有平均响应时间、</a:t>
            </a:r>
            <a:r>
              <a:rPr lang="en-US" altLang="zh-CN" sz="2000" dirty="0">
                <a:latin typeface="+mn-ea"/>
                <a:ea typeface="+mn-ea"/>
              </a:rPr>
              <a:t>95%</a:t>
            </a:r>
            <a:r>
              <a:rPr lang="zh-CN" altLang="en-US" sz="2000" dirty="0">
                <a:latin typeface="+mn-ea"/>
                <a:ea typeface="+mn-ea"/>
              </a:rPr>
              <a:t>百分位响应时间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zh-CN" sz="2000" b="1" dirty="0">
                <a:latin typeface="+mn-ea"/>
                <a:ea typeface="+mn-ea"/>
              </a:rPr>
              <a:t>QPS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Query Per Second</a:t>
            </a:r>
            <a:r>
              <a:rPr lang="zh-CN" altLang="en-US" sz="2000" dirty="0">
                <a:latin typeface="+mn-ea"/>
                <a:ea typeface="+mn-ea"/>
              </a:rPr>
              <a:t>，每秒处理请求数，最大吞吐能力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zh-CN" sz="2000" b="1" dirty="0">
                <a:latin typeface="+mn-ea"/>
                <a:ea typeface="+mn-ea"/>
              </a:rPr>
              <a:t>TPS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en-US" altLang="zh-CN" sz="2000" dirty="0">
                <a:latin typeface="+mn-ea"/>
                <a:ea typeface="+mn-ea"/>
              </a:rPr>
              <a:t>Transaction Per Second</a:t>
            </a:r>
            <a:r>
              <a:rPr lang="zh-CN" altLang="en-US" sz="2000" dirty="0">
                <a:latin typeface="+mn-ea"/>
                <a:ea typeface="+mn-ea"/>
              </a:rPr>
              <a:t>，每秒处理事务数量，并发事务数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平均响应时间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70525" y="2139080"/>
            <a:ext cx="203292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n w="0"/>
                <a:solidFill>
                  <a:srgbClr val="FFC000"/>
                </a:solidFill>
              </a:rPr>
              <a:t>Concurrency</a:t>
            </a:r>
            <a:endParaRPr lang="en-US" altLang="zh-CN" sz="2400" dirty="0">
              <a:ln w="0"/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n w="0"/>
                <a:solidFill>
                  <a:srgbClr val="FFC000"/>
                </a:solidFill>
              </a:rPr>
              <a:t>Performance </a:t>
            </a:r>
            <a:endParaRPr lang="en-US" altLang="zh-CN" sz="2400" dirty="0">
              <a:ln w="0"/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n w="0"/>
                <a:solidFill>
                  <a:srgbClr val="FFC000"/>
                </a:solidFill>
              </a:rPr>
              <a:t>Availability </a:t>
            </a:r>
            <a:endParaRPr lang="zh-CN" altLang="en-US" sz="2400" dirty="0">
              <a:ln w="0"/>
              <a:solidFill>
                <a:srgbClr val="FFC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7324" y="2205898"/>
            <a:ext cx="2539127" cy="282071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系统的非功能性需求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36171"/>
            <a:ext cx="11615738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000" b="1" dirty="0">
                <a:latin typeface="+mn-ea"/>
                <a:ea typeface="+mn-ea"/>
              </a:rPr>
              <a:t>QPS = </a:t>
            </a:r>
            <a:r>
              <a:rPr lang="zh-CN" altLang="en-US" sz="2000" b="1" dirty="0">
                <a:latin typeface="+mn-ea"/>
                <a:ea typeface="+mn-ea"/>
              </a:rPr>
              <a:t>并发请求数</a:t>
            </a:r>
            <a:r>
              <a:rPr lang="en-US" altLang="zh-CN" sz="2000" b="1" dirty="0">
                <a:latin typeface="+mn-ea"/>
                <a:ea typeface="+mn-ea"/>
              </a:rPr>
              <a:t>/</a:t>
            </a:r>
            <a:r>
              <a:rPr lang="zh-CN" altLang="en-US" sz="2000" b="1" dirty="0">
                <a:latin typeface="+mn-ea"/>
                <a:ea typeface="+mn-ea"/>
              </a:rPr>
              <a:t>平均响应时间，</a:t>
            </a:r>
            <a:r>
              <a:rPr lang="en-US" altLang="zh-CN" sz="2000" dirty="0">
                <a:latin typeface="+mn-ea"/>
                <a:ea typeface="+mn-ea"/>
              </a:rPr>
              <a:t>QPS</a:t>
            </a:r>
            <a:r>
              <a:rPr lang="zh-CN" altLang="en-US" sz="2000" dirty="0">
                <a:latin typeface="+mn-ea"/>
                <a:ea typeface="+mn-ea"/>
              </a:rPr>
              <a:t>到达系统上限后，响应时间随并发数增加快速增长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22" y="2116340"/>
            <a:ext cx="7735093" cy="422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 flipV="1">
            <a:off x="5367655" y="5008880"/>
            <a:ext cx="1134110" cy="907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054090" y="55479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最佳并发数</a:t>
            </a:r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7529830" y="5462270"/>
            <a:ext cx="920115" cy="45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356600" y="609028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最大并发数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系统的非功能性需求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36171"/>
            <a:ext cx="11615738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000" dirty="0">
                <a:latin typeface="+mn-ea"/>
                <a:ea typeface="+mn-ea"/>
              </a:rPr>
              <a:t>容量规划</a:t>
            </a:r>
            <a:endParaRPr lang="zh-CN" altLang="en-US" sz="20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dirty="0">
                <a:latin typeface="+mn-ea"/>
                <a:ea typeface="+mn-ea"/>
              </a:rPr>
              <a:t>如果流量平稳：</a:t>
            </a:r>
            <a:r>
              <a:rPr lang="zh-CN" altLang="en-US" sz="2000" b="1" dirty="0">
                <a:latin typeface="+mn-ea"/>
                <a:ea typeface="+mn-ea"/>
              </a:rPr>
              <a:t>日均</a:t>
            </a:r>
            <a:r>
              <a:rPr lang="en-US" altLang="zh-CN" sz="2000" b="1" dirty="0">
                <a:latin typeface="+mn-ea"/>
                <a:ea typeface="+mn-ea"/>
              </a:rPr>
              <a:t>QPS= </a:t>
            </a:r>
            <a:r>
              <a:rPr lang="zh-CN" altLang="en-US" sz="2000" b="1" dirty="0">
                <a:latin typeface="+mn-ea"/>
                <a:ea typeface="+mn-ea"/>
              </a:rPr>
              <a:t>每日</a:t>
            </a:r>
            <a:r>
              <a:rPr lang="en-US" altLang="zh-CN" sz="2000" b="1" dirty="0">
                <a:latin typeface="+mn-ea"/>
                <a:ea typeface="+mn-ea"/>
              </a:rPr>
              <a:t>PV / (3600 *24)</a:t>
            </a:r>
            <a:endParaRPr lang="en-US" altLang="zh-CN" sz="2000" b="1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dirty="0">
                <a:latin typeface="+mn-ea"/>
                <a:ea typeface="+mn-ea"/>
              </a:rPr>
              <a:t>一般情况下，假定每天</a:t>
            </a:r>
            <a:r>
              <a:rPr lang="en-US" altLang="zh-CN" sz="2000" dirty="0">
                <a:latin typeface="+mn-ea"/>
                <a:ea typeface="+mn-ea"/>
              </a:rPr>
              <a:t>80%</a:t>
            </a:r>
            <a:r>
              <a:rPr lang="zh-CN" altLang="en-US" sz="2000" dirty="0">
                <a:latin typeface="+mn-ea"/>
                <a:ea typeface="+mn-ea"/>
              </a:rPr>
              <a:t>的访问集中在</a:t>
            </a:r>
            <a:r>
              <a:rPr lang="en-US" altLang="zh-CN" sz="2000" dirty="0">
                <a:latin typeface="+mn-ea"/>
                <a:ea typeface="+mn-ea"/>
              </a:rPr>
              <a:t>20%</a:t>
            </a:r>
            <a:r>
              <a:rPr lang="zh-CN" altLang="en-US" sz="2000" dirty="0">
                <a:latin typeface="+mn-ea"/>
                <a:ea typeface="+mn-ea"/>
              </a:rPr>
              <a:t>的时间，则峰值</a:t>
            </a:r>
            <a:r>
              <a:rPr lang="en-US" altLang="zh-CN" sz="2000" dirty="0">
                <a:latin typeface="+mn-ea"/>
                <a:ea typeface="+mn-ea"/>
              </a:rPr>
              <a:t>QPS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zh-CN" sz="2000" b="1" dirty="0">
                <a:latin typeface="+mn-ea"/>
                <a:ea typeface="+mn-ea"/>
              </a:rPr>
              <a:t>      </a:t>
            </a:r>
            <a:r>
              <a:rPr lang="zh-CN" altLang="en-US" sz="2000" b="1" dirty="0">
                <a:latin typeface="+mn-ea"/>
                <a:ea typeface="+mn-ea"/>
              </a:rPr>
              <a:t>峰值</a:t>
            </a:r>
            <a:r>
              <a:rPr lang="en-US" altLang="zh-CN" sz="2000" b="1" dirty="0">
                <a:latin typeface="+mn-ea"/>
                <a:ea typeface="+mn-ea"/>
              </a:rPr>
              <a:t>QPS = (</a:t>
            </a:r>
            <a:r>
              <a:rPr lang="zh-CN" altLang="en-US" sz="2000" b="1" dirty="0">
                <a:latin typeface="+mn-ea"/>
                <a:ea typeface="+mn-ea"/>
              </a:rPr>
              <a:t>每日</a:t>
            </a:r>
            <a:r>
              <a:rPr lang="en-US" altLang="zh-CN" sz="2000" b="1" dirty="0">
                <a:latin typeface="+mn-ea"/>
                <a:ea typeface="+mn-ea"/>
              </a:rPr>
              <a:t>PV * 80%)/(3600*24*20%)</a:t>
            </a:r>
            <a:endParaRPr lang="en-US" altLang="zh-CN" sz="2000" b="1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dirty="0">
                <a:latin typeface="+mn-ea"/>
              </a:rPr>
              <a:t>特殊的极大流量峰值：秒杀、抢票、双</a:t>
            </a:r>
            <a:r>
              <a:rPr lang="en-US" altLang="zh-CN" sz="2000" dirty="0">
                <a:latin typeface="+mn-ea"/>
              </a:rPr>
              <a:t>11……2019</a:t>
            </a:r>
            <a:r>
              <a:rPr lang="zh-CN" altLang="en-US" sz="2000" dirty="0">
                <a:latin typeface="+mn-ea"/>
              </a:rPr>
              <a:t>年天猫双</a:t>
            </a:r>
            <a:r>
              <a:rPr lang="en-US" altLang="zh-CN" sz="2000" dirty="0">
                <a:latin typeface="+mn-ea"/>
              </a:rPr>
              <a:t>11</a:t>
            </a:r>
            <a:r>
              <a:rPr lang="zh-CN" altLang="en-US" sz="2000" dirty="0">
                <a:latin typeface="+mn-ea"/>
              </a:rPr>
              <a:t>交易峰值</a:t>
            </a:r>
            <a:r>
              <a:rPr lang="en-US" altLang="zh-CN" sz="2000" dirty="0">
                <a:latin typeface="+mn-ea"/>
              </a:rPr>
              <a:t>54.4</a:t>
            </a:r>
            <a:r>
              <a:rPr lang="zh-CN" altLang="en-US" sz="2000" dirty="0">
                <a:latin typeface="+mn-ea"/>
              </a:rPr>
              <a:t>万笔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秒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dirty="0">
                <a:latin typeface="+mn-ea"/>
                <a:ea typeface="+mn-ea"/>
              </a:rPr>
              <a:t>假设某网站每日</a:t>
            </a:r>
            <a:r>
              <a:rPr lang="en-US" altLang="zh-CN" sz="2000" dirty="0">
                <a:latin typeface="+mn-ea"/>
                <a:ea typeface="+mn-ea"/>
              </a:rPr>
              <a:t>PV 500W</a:t>
            </a:r>
            <a:r>
              <a:rPr lang="zh-CN" altLang="en-US" sz="2000" dirty="0">
                <a:latin typeface="+mn-ea"/>
                <a:ea typeface="+mn-ea"/>
              </a:rPr>
              <a:t>，则</a:t>
            </a:r>
            <a:r>
              <a:rPr lang="en-US" altLang="zh-CN" sz="2000" dirty="0">
                <a:latin typeface="+mn-ea"/>
                <a:ea typeface="+mn-ea"/>
              </a:rPr>
              <a:t>QPS</a:t>
            </a:r>
            <a:r>
              <a:rPr lang="zh-CN" altLang="en-US" sz="2000" dirty="0">
                <a:latin typeface="+mn-ea"/>
                <a:ea typeface="+mn-ea"/>
              </a:rPr>
              <a:t>是多少？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59466" y="4438412"/>
            <a:ext cx="42033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日均</a:t>
            </a:r>
            <a:r>
              <a:rPr lang="en-US" altLang="zh-CN" sz="2000" dirty="0"/>
              <a:t>QPS</a:t>
            </a:r>
            <a:r>
              <a:rPr lang="zh-CN" altLang="en-US" sz="2000" dirty="0"/>
              <a:t>：</a:t>
            </a:r>
            <a:r>
              <a:rPr lang="en-US" altLang="zh-CN" sz="2000" dirty="0"/>
              <a:t>57.9</a:t>
            </a:r>
            <a:r>
              <a:rPr lang="zh-CN" altLang="en-US" sz="2000" dirty="0"/>
              <a:t>，峰值</a:t>
            </a:r>
            <a:r>
              <a:rPr lang="en-US" altLang="zh-CN" sz="2000" dirty="0"/>
              <a:t>QPS</a:t>
            </a:r>
            <a:r>
              <a:rPr lang="zh-CN" altLang="en-US" sz="2000" dirty="0"/>
              <a:t>：</a:t>
            </a:r>
            <a:r>
              <a:rPr lang="en-US" altLang="zh-CN" sz="2000" dirty="0"/>
              <a:t>231.5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98475" y="5132070"/>
            <a:ext cx="51396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假设一台</a:t>
            </a:r>
            <a:r>
              <a:rPr lang="en-US" altLang="zh-CN" sz="2000" dirty="0"/>
              <a:t>8</a:t>
            </a:r>
            <a:r>
              <a:rPr lang="zh-CN" altLang="en-US" sz="2000" dirty="0"/>
              <a:t>核服务器，处理每个请求需要</a:t>
            </a:r>
            <a:r>
              <a:rPr lang="en-US" altLang="zh-CN" sz="2000" dirty="0"/>
              <a:t>100ms</a:t>
            </a:r>
            <a:r>
              <a:rPr lang="zh-CN" altLang="en-US" sz="2000" dirty="0"/>
              <a:t>，那么需要几台服务器？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859780" y="5132070"/>
            <a:ext cx="56153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单机</a:t>
            </a:r>
            <a:r>
              <a:rPr lang="en-US" altLang="zh-CN" sz="2000" dirty="0"/>
              <a:t>QPS</a:t>
            </a:r>
            <a:r>
              <a:rPr lang="zh-CN" altLang="en-US" sz="2000" dirty="0"/>
              <a:t>粗略估算：</a:t>
            </a:r>
            <a:r>
              <a:rPr lang="en-US" altLang="zh-CN" sz="2000" dirty="0"/>
              <a:t>8*(1000/100)=80</a:t>
            </a:r>
            <a:r>
              <a:rPr lang="zh-CN" altLang="en-US" sz="2000" dirty="0"/>
              <a:t>，故需</a:t>
            </a:r>
            <a:r>
              <a:rPr lang="en-US" altLang="zh-CN" sz="2000" dirty="0"/>
              <a:t>3</a:t>
            </a:r>
            <a:r>
              <a:rPr lang="zh-CN" altLang="en-US" sz="2000" dirty="0"/>
              <a:t>台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仅从</a:t>
            </a:r>
            <a:r>
              <a:rPr lang="en-US" altLang="zh-CN" sz="2000" dirty="0"/>
              <a:t>CPU</a:t>
            </a:r>
            <a:r>
              <a:rPr lang="zh-CN" altLang="en-US" sz="2000" dirty="0"/>
              <a:t>角度考虑，未考虑内存、磁盘、带宽等约束因素。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系统的非功能性需求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36171"/>
            <a:ext cx="11615738" cy="4861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zh-CN" altLang="en-US" sz="2000" dirty="0">
                <a:latin typeface="+mn-ea"/>
                <a:ea typeface="+mn-ea"/>
              </a:rPr>
              <a:t>满足</a:t>
            </a:r>
            <a:r>
              <a:rPr lang="en-US" altLang="zh-CN" sz="2000" dirty="0">
                <a:latin typeface="+mn-ea"/>
                <a:ea typeface="+mn-ea"/>
              </a:rPr>
              <a:t>Web</a:t>
            </a:r>
            <a:r>
              <a:rPr lang="zh-CN" altLang="en-US" sz="2000" dirty="0">
                <a:latin typeface="+mn-ea"/>
                <a:ea typeface="+mn-ea"/>
              </a:rPr>
              <a:t>系统非功能性需求涉及的架构：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逻辑架构：模块划分、模块通信、信息流、时序等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中间件架构：应用服务器、数据库、缓存、消息队列等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数据架构：数据结构、数据分布、拆分策略、缓存策略、读写分离策略、查询策略、数据一致性策略等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其它：异常处理、降级、限流、容灾策略、灰度发布、上线方案、回滚方案等。</a:t>
            </a:r>
            <a:endParaRPr lang="zh-CN" altLang="en-US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5322097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4214813" cy="49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初始阶段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486538" y="3526993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95290" y="60629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服务器</a:t>
            </a:r>
            <a:endParaRPr lang="zh-CN" altLang="en-US" sz="20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7000881" y="4059791"/>
            <a:ext cx="2" cy="78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7529518" y="4059791"/>
            <a:ext cx="14288" cy="856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7730" y="3282896"/>
            <a:ext cx="1102818" cy="1251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197730" y="45416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浏览器</a:t>
            </a:r>
            <a:endParaRPr lang="zh-CN" altLang="en-US" sz="2000" dirty="0"/>
          </a:p>
        </p:txBody>
      </p:sp>
      <p:sp>
        <p:nvSpPr>
          <p:cNvPr id="21" name="圆角矩形 20"/>
          <p:cNvSpPr/>
          <p:nvPr/>
        </p:nvSpPr>
        <p:spPr>
          <a:xfrm>
            <a:off x="6481767" y="2310878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000881" y="2857271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529518" y="2857271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右箭头 22"/>
          <p:cNvSpPr/>
          <p:nvPr/>
        </p:nvSpPr>
        <p:spPr>
          <a:xfrm>
            <a:off x="4557719" y="3757613"/>
            <a:ext cx="1128713" cy="3021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https://timgsa.baidu.com/timg?image&amp;quality=80&amp;size=b9999_10000&amp;sec=1589691217431&amp;di=e87d9928cd732e0e0a7f81fa26e1a74d&amp;imgtype=0&amp;src=http%3A%2F%2Fpic.51yuansu.com%2Fpic2%2Fcover%2F00%2F46%2F20%2F58156ab937f5c_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65" y="4842700"/>
            <a:ext cx="904094" cy="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3921923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4214813" cy="49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应用服务和数据服务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分离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086364" y="4369958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4457" y="609057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应用服务器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7556" y="3282896"/>
            <a:ext cx="1102818" cy="1251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797556" y="45416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浏览器</a:t>
            </a:r>
            <a:endParaRPr lang="zh-CN" altLang="en-US" sz="2000" dirty="0"/>
          </a:p>
        </p:txBody>
      </p:sp>
      <p:sp>
        <p:nvSpPr>
          <p:cNvPr id="21" name="圆角矩形 20"/>
          <p:cNvSpPr/>
          <p:nvPr/>
        </p:nvSpPr>
        <p:spPr>
          <a:xfrm>
            <a:off x="5081593" y="3153843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600707" y="3700236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6129344" y="3700236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右箭头 22"/>
          <p:cNvSpPr/>
          <p:nvPr/>
        </p:nvSpPr>
        <p:spPr>
          <a:xfrm>
            <a:off x="3157545" y="3757613"/>
            <a:ext cx="1128713" cy="3021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5400000">
            <a:off x="6746098" y="2945605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77193" y="61143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数据库服务器</a:t>
            </a:r>
            <a:endParaRPr lang="zh-CN" altLang="en-US" sz="2000" dirty="0"/>
          </a:p>
        </p:txBody>
      </p:sp>
      <p:pic>
        <p:nvPicPr>
          <p:cNvPr id="1026" name="Picture 2" descr="https://timgsa.baidu.com/timg?image&amp;quality=80&amp;size=b9999_10000&amp;sec=1589691217431&amp;di=e87d9928cd732e0e0a7f81fa26e1a74d&amp;imgtype=0&amp;src=http%3A%2F%2Fpic.51yuansu.com%2Fpic2%2Fcover%2F00%2F46%2F20%2F58156ab937f5c_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152" y="3637597"/>
            <a:ext cx="904094" cy="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左右箭头 16"/>
          <p:cNvSpPr/>
          <p:nvPr/>
        </p:nvSpPr>
        <p:spPr>
          <a:xfrm>
            <a:off x="6972305" y="4014789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02063" y="5312288"/>
            <a:ext cx="421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解决</a:t>
            </a:r>
            <a:r>
              <a:rPr lang="en-US" altLang="zh-CN" b="1" dirty="0"/>
              <a:t>Tomcat</a:t>
            </a:r>
            <a:r>
              <a:rPr lang="zh-CN" altLang="en-US" b="1" dirty="0"/>
              <a:t>和数据库之间资源竞争问题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450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第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章 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后端开发技术概述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917577" y="1395415"/>
            <a:ext cx="4255135" cy="33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1.1 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开发模式的发展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1.2 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系统的非功能性需求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1.3 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高并发</a:t>
            </a: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系统架构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演化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1.4 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系统相关的云产品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组件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1.5 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后端开发需要的技能栈</a:t>
            </a:r>
            <a:endParaRPr lang="en-US" altLang="zh-CN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3921923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9029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使用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缓存</a:t>
            </a:r>
            <a:r>
              <a:rPr lang="zh-CN" altLang="en-US" sz="2000" dirty="0">
                <a:latin typeface="+mn-ea"/>
                <a:ea typeface="+mn-ea"/>
              </a:rPr>
              <a:t>改善性能（本地缓存、远程分布式缓存、或二者同时使用）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086364" y="3641291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4457" y="609057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应用服务器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7556" y="3282896"/>
            <a:ext cx="1102818" cy="1251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797556" y="45416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浏览器</a:t>
            </a:r>
            <a:endParaRPr lang="zh-CN" altLang="en-US" sz="2000" dirty="0"/>
          </a:p>
        </p:txBody>
      </p:sp>
      <p:sp>
        <p:nvSpPr>
          <p:cNvPr id="21" name="圆角矩形 20"/>
          <p:cNvSpPr/>
          <p:nvPr/>
        </p:nvSpPr>
        <p:spPr>
          <a:xfrm>
            <a:off x="5081593" y="2425176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600707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6129344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右箭头 22"/>
          <p:cNvSpPr/>
          <p:nvPr/>
        </p:nvSpPr>
        <p:spPr>
          <a:xfrm>
            <a:off x="3157545" y="3757613"/>
            <a:ext cx="1128713" cy="3021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5400000">
            <a:off x="7876184" y="4075692"/>
            <a:ext cx="1626029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877193" y="61143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数据库服务器</a:t>
            </a:r>
            <a:endParaRPr lang="zh-CN" altLang="en-US" sz="2000" dirty="0"/>
          </a:p>
        </p:txBody>
      </p:sp>
      <p:pic>
        <p:nvPicPr>
          <p:cNvPr id="1026" name="Picture 2" descr="https://timgsa.baidu.com/timg?image&amp;quality=80&amp;size=b9999_10000&amp;sec=1589691217431&amp;di=e87d9928cd732e0e0a7f81fa26e1a74d&amp;imgtype=0&amp;src=http%3A%2F%2Fpic.51yuansu.com%2Fpic2%2Fcover%2F00%2F46%2F20%2F58156ab937f5c_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920" y="4741746"/>
            <a:ext cx="904094" cy="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左右箭头 16"/>
          <p:cNvSpPr/>
          <p:nvPr/>
        </p:nvSpPr>
        <p:spPr>
          <a:xfrm>
            <a:off x="7010719" y="5079493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124457" y="5056026"/>
            <a:ext cx="1443032" cy="5444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本地缓存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595940" y="42669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6167442" y="4224115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 rot="5400000">
            <a:off x="8882977" y="1481290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5400000">
            <a:off x="8577485" y="1687670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5400000">
            <a:off x="8271992" y="1931978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远程分布式缓存</a:t>
            </a:r>
            <a:endParaRPr lang="zh-CN" altLang="en-US" dirty="0"/>
          </a:p>
        </p:txBody>
      </p:sp>
      <p:sp>
        <p:nvSpPr>
          <p:cNvPr id="29" name="左右箭头 28"/>
          <p:cNvSpPr/>
          <p:nvPr/>
        </p:nvSpPr>
        <p:spPr>
          <a:xfrm>
            <a:off x="7005953" y="2917304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4943" y="5322186"/>
            <a:ext cx="38779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缓存</a:t>
            </a:r>
            <a:r>
              <a:rPr lang="zh-CN" altLang="en-US" b="1" dirty="0">
                <a:solidFill>
                  <a:srgbClr val="FF0000"/>
                </a:solidFill>
              </a:rPr>
              <a:t>热点数据</a:t>
            </a:r>
            <a:r>
              <a:rPr lang="zh-CN" altLang="en-US" b="1" dirty="0"/>
              <a:t>，大大降低数据库压力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本地缓存访问更快，但受应用服务器内存限制。</a:t>
            </a:r>
            <a:endParaRPr lang="zh-CN" altLang="en-US" b="1" dirty="0"/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5400000">
            <a:off x="5072995" y="2479406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5303049" y="274557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5550703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9029700" cy="49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使用应用服务器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集群</a:t>
            </a:r>
            <a:r>
              <a:rPr lang="zh-CN" altLang="en-US" sz="2000" dirty="0">
                <a:latin typeface="+mn-ea"/>
                <a:ea typeface="+mn-ea"/>
              </a:rPr>
              <a:t>改善并发处理能力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15144" y="3641291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73402" y="62072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应用服务器集群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161" y="3200097"/>
            <a:ext cx="1102818" cy="1251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3161" y="44588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浏览器</a:t>
            </a:r>
            <a:endParaRPr lang="zh-CN" altLang="en-US" sz="2000" dirty="0"/>
          </a:p>
        </p:txBody>
      </p:sp>
      <p:sp>
        <p:nvSpPr>
          <p:cNvPr id="21" name="圆角矩形 20"/>
          <p:cNvSpPr/>
          <p:nvPr/>
        </p:nvSpPr>
        <p:spPr>
          <a:xfrm>
            <a:off x="6710373" y="2425176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29487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758124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右箭头 22"/>
          <p:cNvSpPr/>
          <p:nvPr/>
        </p:nvSpPr>
        <p:spPr>
          <a:xfrm>
            <a:off x="2085820" y="3605512"/>
            <a:ext cx="1128713" cy="3021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5400000">
            <a:off x="9504964" y="4075692"/>
            <a:ext cx="1626029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505973" y="61143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数据库服务器</a:t>
            </a:r>
            <a:endParaRPr lang="zh-CN" altLang="en-US" sz="2000" dirty="0"/>
          </a:p>
        </p:txBody>
      </p:sp>
      <p:pic>
        <p:nvPicPr>
          <p:cNvPr id="1026" name="Picture 2" descr="https://timgsa.baidu.com/timg?image&amp;quality=80&amp;size=b9999_10000&amp;sec=1589691217431&amp;di=e87d9928cd732e0e0a7f81fa26e1a74d&amp;imgtype=0&amp;src=http%3A%2F%2Fpic.51yuansu.com%2Fpic2%2Fcover%2F00%2F46%2F20%2F58156ab937f5c_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700" y="4741746"/>
            <a:ext cx="904094" cy="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左右箭头 16"/>
          <p:cNvSpPr/>
          <p:nvPr/>
        </p:nvSpPr>
        <p:spPr>
          <a:xfrm>
            <a:off x="8639499" y="5079493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53237" y="5056026"/>
            <a:ext cx="1443032" cy="5444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本地缓存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224720" y="42669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796222" y="4224115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 rot="5400000">
            <a:off x="10511757" y="1481290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5400000">
            <a:off x="10206265" y="1687670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5400000">
            <a:off x="9900772" y="1931978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分布式缓存</a:t>
            </a:r>
            <a:endParaRPr lang="zh-CN" altLang="en-US" dirty="0"/>
          </a:p>
        </p:txBody>
      </p:sp>
      <p:sp>
        <p:nvSpPr>
          <p:cNvPr id="29" name="左右箭头 28"/>
          <p:cNvSpPr/>
          <p:nvPr/>
        </p:nvSpPr>
        <p:spPr>
          <a:xfrm>
            <a:off x="8634733" y="2917304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8254" y="5193792"/>
            <a:ext cx="57544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在多台服务器上分别部署应用，使用</a:t>
            </a:r>
            <a:r>
              <a:rPr lang="en-US" altLang="zh-CN" b="1" dirty="0"/>
              <a:t>Nginx</a:t>
            </a:r>
            <a:r>
              <a:rPr lang="zh-CN" altLang="en-US" b="1" dirty="0"/>
              <a:t>作为</a:t>
            </a:r>
            <a:r>
              <a:rPr lang="zh-CN" altLang="en-US" b="1" dirty="0">
                <a:solidFill>
                  <a:srgbClr val="FF0000"/>
                </a:solidFill>
              </a:rPr>
              <a:t>负载均衡</a:t>
            </a:r>
            <a:r>
              <a:rPr lang="zh-CN" altLang="en-US" b="1" dirty="0"/>
              <a:t>把请求均匀分发到每个</a:t>
            </a:r>
            <a:r>
              <a:rPr lang="en-US" altLang="zh-CN" b="1" dirty="0"/>
              <a:t>tomcat</a:t>
            </a:r>
            <a:r>
              <a:rPr lang="zh-CN" altLang="en-US" b="1" dirty="0"/>
              <a:t>示例中。还需要解决</a:t>
            </a:r>
            <a:r>
              <a:rPr lang="en-US" altLang="zh-CN" b="1" dirty="0"/>
              <a:t>session</a:t>
            </a:r>
            <a:r>
              <a:rPr lang="zh-CN" altLang="en-US" b="1" dirty="0"/>
              <a:t>共享、文件共享问题</a:t>
            </a:r>
            <a:endParaRPr lang="zh-CN" altLang="en-US" b="1" dirty="0"/>
          </a:p>
        </p:txBody>
      </p:sp>
      <p:pic>
        <p:nvPicPr>
          <p:cNvPr id="3074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79" y="3107113"/>
            <a:ext cx="1337299" cy="133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左右箭头 7"/>
          <p:cNvSpPr/>
          <p:nvPr/>
        </p:nvSpPr>
        <p:spPr>
          <a:xfrm rot="20483970">
            <a:off x="4716603" y="3191764"/>
            <a:ext cx="1170114" cy="179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右箭头 32"/>
          <p:cNvSpPr/>
          <p:nvPr/>
        </p:nvSpPr>
        <p:spPr>
          <a:xfrm>
            <a:off x="4736712" y="3673544"/>
            <a:ext cx="1133690" cy="1233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右箭头 33"/>
          <p:cNvSpPr/>
          <p:nvPr/>
        </p:nvSpPr>
        <p:spPr>
          <a:xfrm rot="1279146">
            <a:off x="4729595" y="4077277"/>
            <a:ext cx="1151223" cy="1634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591768" y="1292518"/>
            <a:ext cx="1828409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网络文件服务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0" y="1394671"/>
            <a:ext cx="11304104" cy="5169535"/>
          </a:xfrm>
          <a:prstGeom prst="rect">
            <a:avLst/>
          </a:prstGeom>
        </p:spPr>
        <p:txBody>
          <a:bodyPr wrap="square">
            <a:spAutoFit/>
          </a:bodyPr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 Light"/>
                <a:ea typeface="微软雅黑 Light"/>
              </a:rPr>
              <a:t>负载均衡与反向代理</a:t>
            </a:r>
            <a:endParaRPr lang="en-US" altLang="zh-CN" sz="2000" b="1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Nginx</a:t>
            </a:r>
            <a:r>
              <a:rPr lang="zh-CN" altLang="en-US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一般用于七层负载均衡</a:t>
            </a:r>
            <a:endParaRPr lang="en-US" altLang="zh-CN" sz="2000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Nginx</a:t>
            </a:r>
            <a:r>
              <a:rPr lang="zh-CN" altLang="en-US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负载均衡配置：</a:t>
            </a:r>
            <a:endParaRPr lang="en-US" altLang="zh-CN" sz="2000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上游服务器配置</a:t>
            </a:r>
            <a:endParaRPr lang="en-US" altLang="zh-CN" sz="2000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负载均衡算法</a:t>
            </a:r>
            <a:endParaRPr lang="en-US" altLang="zh-CN" sz="2000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失败重试机制</a:t>
            </a:r>
            <a:endParaRPr lang="en-US" altLang="zh-CN" sz="2000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服务器心跳检查</a:t>
            </a:r>
            <a:endParaRPr lang="en-US" altLang="zh-CN" sz="2000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72424" y="1394671"/>
            <a:ext cx="7992276" cy="5016758"/>
          </a:xfrm>
          <a:prstGeom prst="rect">
            <a:avLst/>
          </a:prstGeom>
        </p:spPr>
        <p:txBody>
          <a:bodyPr wrap="square">
            <a:spAutoFit/>
          </a:bodyPr>
          <a:p>
            <a:pPr latinLnBrk="1"/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http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{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upstream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backend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{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10.1.0.101:8080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10.1.0.102:8080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10.1.0.103:8080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B85C00"/>
                </a:solidFill>
                <a:latin typeface="inherit"/>
              </a:rPr>
              <a:t>#</a:t>
            </a:r>
            <a:r>
              <a:rPr lang="zh-CN" altLang="en-US" sz="2000" dirty="0">
                <a:solidFill>
                  <a:srgbClr val="B85C00"/>
                </a:solidFill>
                <a:latin typeface="inherit"/>
              </a:rPr>
              <a:t>该服务器接受到端口</a:t>
            </a:r>
            <a:r>
              <a:rPr lang="en-US" altLang="zh-CN" sz="2000" dirty="0">
                <a:solidFill>
                  <a:srgbClr val="B85C00"/>
                </a:solidFill>
                <a:latin typeface="inherit"/>
              </a:rPr>
              <a:t>80</a:t>
            </a:r>
            <a:r>
              <a:rPr lang="zh-CN" altLang="en-US" sz="2000" dirty="0">
                <a:solidFill>
                  <a:srgbClr val="B85C00"/>
                </a:solidFill>
                <a:latin typeface="inherit"/>
              </a:rPr>
              <a:t>的所有流量并将其传递给上游</a:t>
            </a:r>
            <a:r>
              <a:rPr lang="en-US" altLang="zh-CN" sz="2000" dirty="0">
                <a:solidFill>
                  <a:srgbClr val="B85C00"/>
                </a:solidFill>
                <a:latin typeface="inherit"/>
              </a:rPr>
              <a:t>upstream 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B85C00"/>
                </a:solidFill>
                <a:latin typeface="inherit"/>
              </a:rPr>
              <a:t>#</a:t>
            </a:r>
            <a:r>
              <a:rPr lang="zh-CN" altLang="en-US" sz="2000" dirty="0">
                <a:solidFill>
                  <a:srgbClr val="B85C00"/>
                </a:solidFill>
                <a:latin typeface="inherit"/>
              </a:rPr>
              <a:t>请注意，</a:t>
            </a:r>
            <a:r>
              <a:rPr lang="en-US" altLang="zh-CN" sz="2000" dirty="0">
                <a:solidFill>
                  <a:srgbClr val="B85C00"/>
                </a:solidFill>
                <a:latin typeface="inherit"/>
              </a:rPr>
              <a:t>upstream</a:t>
            </a:r>
            <a:r>
              <a:rPr lang="zh-CN" altLang="en-US" sz="2000" dirty="0">
                <a:solidFill>
                  <a:srgbClr val="B85C00"/>
                </a:solidFill>
                <a:latin typeface="inherit"/>
              </a:rPr>
              <a:t>名称和</a:t>
            </a:r>
            <a:r>
              <a:rPr lang="en-US" altLang="zh-CN" sz="2000" dirty="0" err="1">
                <a:solidFill>
                  <a:srgbClr val="B85C00"/>
                </a:solidFill>
                <a:latin typeface="inherit"/>
              </a:rPr>
              <a:t>proxy_pass</a:t>
            </a:r>
            <a:r>
              <a:rPr lang="zh-CN" altLang="en-US" sz="2000" dirty="0">
                <a:solidFill>
                  <a:srgbClr val="B85C00"/>
                </a:solidFill>
                <a:latin typeface="inherit"/>
              </a:rPr>
              <a:t>需要匹配。</a:t>
            </a:r>
            <a:endParaRPr lang="zh-CN" altLang="en-US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zh-CN" altLang="en-US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{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listen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80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  </a:t>
            </a:r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location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Monaco"/>
              </a:rPr>
              <a:t>/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{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     </a:t>
            </a:r>
            <a:r>
              <a:rPr lang="en-US" altLang="zh-CN" sz="2000" dirty="0" err="1">
                <a:solidFill>
                  <a:srgbClr val="004ED0"/>
                </a:solidFill>
                <a:latin typeface="inherit"/>
              </a:rPr>
              <a:t>proxy_pass</a:t>
            </a:r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http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:</a:t>
            </a:r>
            <a:r>
              <a:rPr lang="en-US" altLang="zh-CN" sz="2000" dirty="0">
                <a:solidFill>
                  <a:srgbClr val="FF8000"/>
                </a:solidFill>
                <a:latin typeface="inherit"/>
              </a:rPr>
              <a:t>//backend;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7222435" y="1656522"/>
            <a:ext cx="702365" cy="41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189843" y="1563757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可配置上游服务器</a:t>
            </a:r>
            <a:r>
              <a:rPr lang="en-US" altLang="zh-CN" dirty="0"/>
              <a:t>IP</a:t>
            </a:r>
            <a:r>
              <a:rPr lang="zh-CN" altLang="en-US" dirty="0"/>
              <a:t>地址和端口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7288696" cy="4707890"/>
          </a:xfrm>
          <a:prstGeom prst="rect">
            <a:avLst/>
          </a:prstGeom>
        </p:spPr>
        <p:txBody>
          <a:bodyPr wrap="square">
            <a:spAutoFit/>
          </a:bodyPr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 Light"/>
                <a:ea typeface="微软雅黑 Light"/>
              </a:rPr>
              <a:t>负载均衡与反向代理</a:t>
            </a:r>
            <a:endParaRPr lang="en-US" altLang="zh-CN" sz="2000" b="1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Nginx</a:t>
            </a:r>
            <a:r>
              <a:rPr lang="zh-CN" altLang="en-US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负载均衡算法：</a:t>
            </a:r>
            <a:endParaRPr lang="en-US" altLang="zh-CN" sz="2000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  <a:latin typeface="微软雅黑 Light"/>
                <a:ea typeface="微软雅黑 Light"/>
              </a:rPr>
              <a:t>round-robin</a:t>
            </a:r>
            <a:r>
              <a:rPr lang="zh-CN" altLang="en-US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：轮询，默认算法可以配合</a:t>
            </a:r>
            <a:r>
              <a:rPr lang="en-US" altLang="zh-CN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weight</a:t>
            </a:r>
            <a:r>
              <a:rPr lang="zh-CN" altLang="en-US" sz="2000" dirty="0">
                <a:solidFill>
                  <a:srgbClr val="000000"/>
                </a:solidFill>
                <a:latin typeface="微软雅黑 Light"/>
                <a:ea typeface="微软雅黑 Light"/>
              </a:rPr>
              <a:t>设置轮询权重</a:t>
            </a:r>
            <a:endParaRPr lang="en-US" altLang="zh-CN" sz="2000" dirty="0">
              <a:solidFill>
                <a:srgbClr val="000000"/>
              </a:solidFill>
              <a:latin typeface="微软雅黑 Light"/>
              <a:ea typeface="微软雅黑 Ligh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latin typeface="+mn-ea"/>
                <a:ea typeface="+mn-ea"/>
              </a:rPr>
              <a:t>ip_hash</a:t>
            </a:r>
            <a:r>
              <a:rPr lang="zh-CN" altLang="en-US" sz="2000" dirty="0">
                <a:latin typeface="+mn-ea"/>
                <a:ea typeface="+mn-ea"/>
              </a:rPr>
              <a:t>：根据客户</a:t>
            </a:r>
            <a:r>
              <a:rPr lang="en-US" altLang="zh-CN" sz="2000" dirty="0">
                <a:latin typeface="+mn-ea"/>
                <a:ea typeface="+mn-ea"/>
              </a:rPr>
              <a:t>IP</a:t>
            </a:r>
            <a:r>
              <a:rPr lang="zh-CN" altLang="en-US" sz="2000" dirty="0">
                <a:latin typeface="+mn-ea"/>
                <a:ea typeface="+mn-ea"/>
              </a:rPr>
              <a:t>进行负载均衡，即相同的</a:t>
            </a:r>
            <a:r>
              <a:rPr lang="en-US" altLang="zh-CN" sz="2000" dirty="0">
                <a:latin typeface="+mn-ea"/>
                <a:ea typeface="+mn-ea"/>
              </a:rPr>
              <a:t>IP</a:t>
            </a:r>
            <a:r>
              <a:rPr lang="zh-CN" altLang="en-US" sz="2000" dirty="0">
                <a:latin typeface="+mn-ea"/>
                <a:ea typeface="+mn-ea"/>
              </a:rPr>
              <a:t>负载均衡到同一个上游服务器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latin typeface="+mn-ea"/>
                <a:ea typeface="+mn-ea"/>
              </a:rPr>
              <a:t>Least_conn</a:t>
            </a:r>
            <a:r>
              <a:rPr lang="zh-CN" altLang="en-US" sz="2000" dirty="0">
                <a:latin typeface="+mn-ea"/>
                <a:ea typeface="+mn-ea"/>
              </a:rPr>
              <a:t>：将请求均衡到最少活跃链接的上游服务器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n-ea"/>
                <a:ea typeface="+mn-ea"/>
              </a:rPr>
              <a:t>hash</a:t>
            </a:r>
            <a:r>
              <a:rPr lang="zh-CN" altLang="en-US" sz="2000" dirty="0">
                <a:latin typeface="+mn-ea"/>
                <a:ea typeface="+mn-ea"/>
              </a:rPr>
              <a:t>：自行指定哈希</a:t>
            </a:r>
            <a:r>
              <a:rPr lang="en-US" altLang="zh-CN" sz="2000" dirty="0">
                <a:latin typeface="+mn-ea"/>
                <a:ea typeface="+mn-ea"/>
              </a:rPr>
              <a:t>key</a:t>
            </a:r>
            <a:r>
              <a:rPr lang="zh-CN" altLang="en-US" sz="2000" dirty="0">
                <a:latin typeface="+mn-ea"/>
                <a:ea typeface="+mn-ea"/>
              </a:rPr>
              <a:t>和哈希算法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00825" y="1709739"/>
            <a:ext cx="5284828" cy="1631216"/>
          </a:xfrm>
          <a:prstGeom prst="rect">
            <a:avLst/>
          </a:prstGeom>
        </p:spPr>
        <p:txBody>
          <a:bodyPr wrap="square">
            <a:spAutoFit/>
          </a:bodyPr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upstream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backend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{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10.1.0.101:8080 weight=1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10.1.0.102:8080 weight=2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10.1.0.103:8080 weight=3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00825" y="3650499"/>
            <a:ext cx="5284828" cy="1938992"/>
          </a:xfrm>
          <a:prstGeom prst="rect">
            <a:avLst/>
          </a:prstGeom>
        </p:spPr>
        <p:txBody>
          <a:bodyPr wrap="square">
            <a:spAutoFit/>
          </a:bodyPr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upstream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004ED0"/>
                </a:solidFill>
                <a:latin typeface="inherit"/>
              </a:rPr>
              <a:t>backend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{</a:t>
            </a:r>
            <a:endParaRPr lang="en-US" altLang="zh-CN" sz="2000" dirty="0">
              <a:solidFill>
                <a:srgbClr val="333333"/>
              </a:solidFill>
              <a:latin typeface="inherit"/>
            </a:endParaRPr>
          </a:p>
          <a:p>
            <a:pPr latinLnBrk="1"/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	</a:t>
            </a:r>
            <a:r>
              <a:rPr lang="en-US" altLang="zh-CN" sz="2000" dirty="0" err="1">
                <a:solidFill>
                  <a:srgbClr val="333333"/>
                </a:solidFill>
                <a:latin typeface="inherit"/>
              </a:rPr>
              <a:t>ip_hash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10.1.0.101:8080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10.1.0.102:8080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   </a:t>
            </a:r>
            <a:r>
              <a:rPr lang="en-US" altLang="zh-CN" sz="2000" dirty="0">
                <a:solidFill>
                  <a:srgbClr val="000000"/>
                </a:solidFill>
                <a:latin typeface="inherit"/>
              </a:rPr>
              <a:t>server</a:t>
            </a:r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altLang="zh-CN" sz="2000" dirty="0">
                <a:solidFill>
                  <a:srgbClr val="CE0000"/>
                </a:solidFill>
                <a:latin typeface="inherit"/>
              </a:rPr>
              <a:t>10.1.0.103:8080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  <a:p>
            <a:pPr latinLnBrk="1"/>
            <a:r>
              <a:rPr lang="en-US" altLang="zh-CN" sz="2000" dirty="0">
                <a:solidFill>
                  <a:srgbClr val="006FE0"/>
                </a:solidFill>
                <a:latin typeface="inherit"/>
              </a:rPr>
              <a:t>    </a:t>
            </a:r>
            <a:r>
              <a:rPr lang="en-US" altLang="zh-CN" sz="2000" dirty="0">
                <a:solidFill>
                  <a:srgbClr val="333333"/>
                </a:solidFill>
                <a:latin typeface="inherit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Monaco"/>
            </a:endParaRP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3347" y="2001858"/>
            <a:ext cx="111653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其它配置参数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down</a:t>
            </a:r>
            <a:r>
              <a:rPr lang="zh-CN" altLang="en-US" sz="2000" dirty="0"/>
              <a:t>：表示当前的</a:t>
            </a:r>
            <a:r>
              <a:rPr lang="en-US" altLang="zh-CN" sz="2000" dirty="0"/>
              <a:t>server</a:t>
            </a:r>
            <a:r>
              <a:rPr lang="zh-CN" altLang="en-US" sz="2000" dirty="0"/>
              <a:t>暂时不参与负载均衡。</a:t>
            </a:r>
            <a:br>
              <a:rPr lang="zh-CN" altLang="en-US" sz="2000" dirty="0"/>
            </a:br>
            <a:r>
              <a:rPr lang="en-US" altLang="zh-CN" sz="2000" dirty="0"/>
              <a:t>backup</a:t>
            </a:r>
            <a:r>
              <a:rPr lang="zh-CN" altLang="en-US" sz="2000" dirty="0"/>
              <a:t>：预留的备份机器。当其他所有的非</a:t>
            </a:r>
            <a:r>
              <a:rPr lang="en-US" altLang="zh-CN" sz="2000" dirty="0"/>
              <a:t>backup</a:t>
            </a:r>
            <a:r>
              <a:rPr lang="zh-CN" altLang="en-US" sz="2000" dirty="0"/>
              <a:t>机器出现故障或者忙的时候，才会请求</a:t>
            </a:r>
            <a:r>
              <a:rPr lang="en-US" altLang="zh-CN" sz="2000" dirty="0"/>
              <a:t>backup</a:t>
            </a:r>
            <a:r>
              <a:rPr lang="zh-CN" altLang="en-US" sz="2000" dirty="0"/>
              <a:t>机器，因此这台机器的压力最轻。</a:t>
            </a:r>
            <a:br>
              <a:rPr lang="zh-CN" altLang="en-US" sz="2000" dirty="0"/>
            </a:br>
            <a:r>
              <a:rPr lang="en-US" altLang="zh-CN" sz="2000" dirty="0" err="1"/>
              <a:t>max_fails</a:t>
            </a:r>
            <a:r>
              <a:rPr lang="zh-CN" altLang="en-US" sz="2000" dirty="0"/>
              <a:t>：许请求失败的次数，默认为</a:t>
            </a:r>
            <a:r>
              <a:rPr lang="en-US" altLang="zh-CN" sz="2000" dirty="0"/>
              <a:t>1</a:t>
            </a:r>
            <a:r>
              <a:rPr lang="zh-CN" altLang="en-US" sz="2000" dirty="0"/>
              <a:t>。当超过最大次数时，返回</a:t>
            </a:r>
            <a:r>
              <a:rPr lang="en-US" altLang="zh-CN" sz="2000" dirty="0" err="1"/>
              <a:t>proxy_next_upstream</a:t>
            </a:r>
            <a:r>
              <a:rPr lang="en-US" altLang="zh-CN" sz="2000" dirty="0"/>
              <a:t> </a:t>
            </a:r>
            <a:r>
              <a:rPr lang="zh-CN" altLang="en-US" sz="2000" dirty="0"/>
              <a:t>模块定义的错误。</a:t>
            </a:r>
            <a:br>
              <a:rPr lang="zh-CN" altLang="en-US" sz="2000" dirty="0"/>
            </a:br>
            <a:r>
              <a:rPr lang="en-US" altLang="zh-CN" sz="2000" dirty="0" err="1"/>
              <a:t>fail_timeout</a:t>
            </a:r>
            <a:r>
              <a:rPr lang="zh-CN" altLang="en-US" sz="2000" dirty="0"/>
              <a:t>：在经历了</a:t>
            </a:r>
            <a:r>
              <a:rPr lang="en-US" altLang="zh-CN" sz="2000" dirty="0" err="1"/>
              <a:t>max_fails</a:t>
            </a:r>
            <a:r>
              <a:rPr lang="zh-CN" altLang="en-US" sz="2000" dirty="0"/>
              <a:t>次失败后，暂停服务的时间。</a:t>
            </a:r>
            <a:r>
              <a:rPr lang="en-US" altLang="zh-CN" sz="2000" dirty="0" err="1"/>
              <a:t>max_fails</a:t>
            </a:r>
            <a:r>
              <a:rPr lang="zh-CN" altLang="en-US" sz="2000" dirty="0"/>
              <a:t>可以和</a:t>
            </a:r>
            <a:r>
              <a:rPr lang="en-US" altLang="zh-CN" sz="2000" dirty="0" err="1"/>
              <a:t>fail_timeout</a:t>
            </a:r>
            <a:r>
              <a:rPr lang="zh-CN" altLang="en-US" sz="2000" dirty="0"/>
              <a:t>一起使用。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3080" y="1517015"/>
            <a:ext cx="247459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 dirty="0">
                <a:solidFill>
                  <a:srgbClr val="000000"/>
                </a:solidFill>
                <a:latin typeface="微软雅黑 Light"/>
                <a:ea typeface="微软雅黑 Light"/>
                <a:sym typeface="+mn-ea"/>
              </a:rPr>
              <a:t>负载均衡与反向代理</a:t>
            </a:r>
            <a:endParaRPr lang="zh-CN" altLang="en-US" sz="2000" b="1" dirty="0">
              <a:solidFill>
                <a:srgbClr val="000000"/>
              </a:solidFill>
              <a:latin typeface="微软雅黑 Light"/>
              <a:ea typeface="微软雅黑 Light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5400000">
            <a:off x="5072995" y="2479406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5303049" y="274557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5550703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9029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使用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CDN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和反向代理</a:t>
            </a:r>
            <a:r>
              <a:rPr lang="zh-CN" altLang="en-US" sz="2000" dirty="0">
                <a:latin typeface="+mn-ea"/>
                <a:ea typeface="+mn-ea"/>
              </a:rPr>
              <a:t>加速网站响应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15144" y="3641291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73402" y="62072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应用服务器集群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161" y="3200097"/>
            <a:ext cx="1102818" cy="1251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3161" y="44588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浏览器</a:t>
            </a:r>
            <a:endParaRPr lang="zh-CN" altLang="en-US" sz="2000" dirty="0"/>
          </a:p>
        </p:txBody>
      </p:sp>
      <p:sp>
        <p:nvSpPr>
          <p:cNvPr id="21" name="圆角矩形 20"/>
          <p:cNvSpPr/>
          <p:nvPr/>
        </p:nvSpPr>
        <p:spPr>
          <a:xfrm>
            <a:off x="6710373" y="2425176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29487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758124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右箭头 22"/>
          <p:cNvSpPr/>
          <p:nvPr/>
        </p:nvSpPr>
        <p:spPr>
          <a:xfrm>
            <a:off x="2085820" y="3605512"/>
            <a:ext cx="1128713" cy="3021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5400000">
            <a:off x="9504964" y="4075692"/>
            <a:ext cx="1626029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505973" y="61143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数据库服务器</a:t>
            </a:r>
            <a:endParaRPr lang="zh-CN" altLang="en-US" sz="2000" dirty="0"/>
          </a:p>
        </p:txBody>
      </p:sp>
      <p:pic>
        <p:nvPicPr>
          <p:cNvPr id="1026" name="Picture 2" descr="https://timgsa.baidu.com/timg?image&amp;quality=80&amp;size=b9999_10000&amp;sec=1589691217431&amp;di=e87d9928cd732e0e0a7f81fa26e1a74d&amp;imgtype=0&amp;src=http%3A%2F%2Fpic.51yuansu.com%2Fpic2%2Fcover%2F00%2F46%2F20%2F58156ab937f5c_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700" y="4741746"/>
            <a:ext cx="904094" cy="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左右箭头 16"/>
          <p:cNvSpPr/>
          <p:nvPr/>
        </p:nvSpPr>
        <p:spPr>
          <a:xfrm>
            <a:off x="8639499" y="5079493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53237" y="5056026"/>
            <a:ext cx="1443032" cy="5444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本地缓存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224720" y="42669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796222" y="4224115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 rot="5400000">
            <a:off x="10511757" y="1481290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5400000">
            <a:off x="10206265" y="1687670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5400000">
            <a:off x="9900772" y="1931978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分布式缓存</a:t>
            </a:r>
            <a:endParaRPr lang="zh-CN" altLang="en-US" dirty="0"/>
          </a:p>
        </p:txBody>
      </p:sp>
      <p:sp>
        <p:nvSpPr>
          <p:cNvPr id="29" name="左右箭头 28"/>
          <p:cNvSpPr/>
          <p:nvPr/>
        </p:nvSpPr>
        <p:spPr>
          <a:xfrm>
            <a:off x="8634733" y="2917304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79" y="3107113"/>
            <a:ext cx="1337299" cy="133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左右箭头 7"/>
          <p:cNvSpPr/>
          <p:nvPr/>
        </p:nvSpPr>
        <p:spPr>
          <a:xfrm rot="20483970">
            <a:off x="4716603" y="3191764"/>
            <a:ext cx="1170114" cy="179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右箭头 32"/>
          <p:cNvSpPr/>
          <p:nvPr/>
        </p:nvSpPr>
        <p:spPr>
          <a:xfrm>
            <a:off x="4736712" y="3673544"/>
            <a:ext cx="1133690" cy="1233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右箭头 33"/>
          <p:cNvSpPr/>
          <p:nvPr/>
        </p:nvSpPr>
        <p:spPr>
          <a:xfrm rot="1279146">
            <a:off x="4729595" y="4077277"/>
            <a:ext cx="1151223" cy="1634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icture 4" descr="See the source imag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20" y="1882503"/>
            <a:ext cx="945523" cy="9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244353" y="26690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CDN</a:t>
            </a:r>
            <a:endParaRPr lang="zh-CN" altLang="en-US" dirty="0"/>
          </a:p>
        </p:txBody>
      </p:sp>
      <p:cxnSp>
        <p:nvCxnSpPr>
          <p:cNvPr id="12" name="肘形连接符 11"/>
          <p:cNvCxnSpPr>
            <a:endCxn id="16" idx="0"/>
          </p:cNvCxnSpPr>
          <p:nvPr/>
        </p:nvCxnSpPr>
        <p:spPr>
          <a:xfrm rot="5400000">
            <a:off x="1147859" y="2501977"/>
            <a:ext cx="844832" cy="551409"/>
          </a:xfrm>
          <a:prstGeom prst="bentConnector3">
            <a:avLst>
              <a:gd name="adj1" fmla="val 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48254" y="5193792"/>
            <a:ext cx="57544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CDN</a:t>
            </a:r>
            <a:r>
              <a:rPr lang="zh-CN" altLang="en-US" b="1" dirty="0"/>
              <a:t>和反向代理的基本原理都是缓存，将静态文件等变化较慢的数据放置在离用户较近的机房服务器中，加速用户访问速度，减轻后端服务器压力</a:t>
            </a:r>
            <a:endParaRPr lang="zh-CN" altLang="en-US" b="1" dirty="0"/>
          </a:p>
        </p:txBody>
      </p:sp>
      <p:sp>
        <p:nvSpPr>
          <p:cNvPr id="43" name="圆角矩形 42"/>
          <p:cNvSpPr/>
          <p:nvPr/>
        </p:nvSpPr>
        <p:spPr>
          <a:xfrm>
            <a:off x="8591768" y="1292518"/>
            <a:ext cx="1828409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网络文件服务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875" y="1236345"/>
            <a:ext cx="4394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https://www.aliyun.com/product/cdn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6450" y="1489075"/>
            <a:ext cx="9947275" cy="52012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2875" y="1957070"/>
            <a:ext cx="254000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/>
              <a:t>加速原理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假设您的加速域名为www.aliyundoc.com，接入CDN开始加速服务后，当终端用户在北京发起HTTP请求时，处理流程如右图所示。</a:t>
            </a:r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9565005" y="1376045"/>
            <a:ext cx="921385" cy="1399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925050" y="1087120"/>
            <a:ext cx="204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由</a:t>
            </a:r>
            <a:r>
              <a:rPr lang="en-US" altLang="zh-CN"/>
              <a:t>CDN</a:t>
            </a:r>
            <a:r>
              <a:rPr lang="zh-CN" altLang="en-US"/>
              <a:t>服务商提供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875" y="1236345"/>
            <a:ext cx="4394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action="ppaction://hlinkfile"/>
              </a:rPr>
              <a:t>https://www.aliyun.com/product/cdn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35" y="1604645"/>
            <a:ext cx="9299575" cy="51168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5400000">
            <a:off x="5072995" y="2479406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5303049" y="274557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5550703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9029700" cy="49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数据库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读写分离</a:t>
            </a: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一主多从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15144" y="3641291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73402" y="62072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应用服务器集群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161" y="3200097"/>
            <a:ext cx="1102818" cy="1251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3161" y="44588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浏览器</a:t>
            </a:r>
            <a:endParaRPr lang="zh-CN" altLang="en-US" sz="2000" dirty="0"/>
          </a:p>
        </p:txBody>
      </p:sp>
      <p:sp>
        <p:nvSpPr>
          <p:cNvPr id="21" name="圆角矩形 20"/>
          <p:cNvSpPr/>
          <p:nvPr/>
        </p:nvSpPr>
        <p:spPr>
          <a:xfrm>
            <a:off x="6710373" y="2425176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29487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758124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右箭头 22"/>
          <p:cNvSpPr/>
          <p:nvPr/>
        </p:nvSpPr>
        <p:spPr>
          <a:xfrm>
            <a:off x="2085820" y="3605512"/>
            <a:ext cx="1128713" cy="3021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右箭头 16"/>
          <p:cNvSpPr/>
          <p:nvPr/>
        </p:nvSpPr>
        <p:spPr>
          <a:xfrm>
            <a:off x="8639499" y="5079493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53237" y="5056026"/>
            <a:ext cx="1443032" cy="5444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本地缓存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224720" y="42669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796222" y="4224115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rot="5400000">
            <a:off x="10206265" y="114473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5400000">
            <a:off x="9900772" y="1389043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分布式缓存</a:t>
            </a:r>
            <a:endParaRPr lang="zh-CN" altLang="en-US" dirty="0"/>
          </a:p>
        </p:txBody>
      </p:sp>
      <p:sp>
        <p:nvSpPr>
          <p:cNvPr id="29" name="左右箭头 28"/>
          <p:cNvSpPr/>
          <p:nvPr/>
        </p:nvSpPr>
        <p:spPr>
          <a:xfrm>
            <a:off x="8634733" y="2374369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79" y="3107113"/>
            <a:ext cx="1337299" cy="133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左右箭头 7"/>
          <p:cNvSpPr/>
          <p:nvPr/>
        </p:nvSpPr>
        <p:spPr>
          <a:xfrm rot="20483970">
            <a:off x="4716603" y="3191764"/>
            <a:ext cx="1170114" cy="179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右箭头 32"/>
          <p:cNvSpPr/>
          <p:nvPr/>
        </p:nvSpPr>
        <p:spPr>
          <a:xfrm>
            <a:off x="4736712" y="3673544"/>
            <a:ext cx="1133690" cy="1233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右箭头 33"/>
          <p:cNvSpPr/>
          <p:nvPr/>
        </p:nvSpPr>
        <p:spPr>
          <a:xfrm rot="1279146">
            <a:off x="4729595" y="4077277"/>
            <a:ext cx="1151223" cy="1634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20" y="1882503"/>
            <a:ext cx="945523" cy="9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244353" y="26690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CDN</a:t>
            </a:r>
            <a:endParaRPr lang="zh-CN" altLang="en-US" dirty="0"/>
          </a:p>
        </p:txBody>
      </p:sp>
      <p:cxnSp>
        <p:nvCxnSpPr>
          <p:cNvPr id="12" name="肘形连接符 11"/>
          <p:cNvCxnSpPr>
            <a:endCxn id="16" idx="0"/>
          </p:cNvCxnSpPr>
          <p:nvPr/>
        </p:nvCxnSpPr>
        <p:spPr>
          <a:xfrm rot="5400000">
            <a:off x="1147859" y="2501977"/>
            <a:ext cx="844832" cy="551409"/>
          </a:xfrm>
          <a:prstGeom prst="bentConnector3">
            <a:avLst>
              <a:gd name="adj1" fmla="val 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48254" y="5193792"/>
            <a:ext cx="57544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把数据库划分为读库和写库，读库可以有多个，通过同步机制把写库的数据同步到读库，解决单机数据库的瓶颈</a:t>
            </a:r>
            <a:endParaRPr lang="zh-CN" altLang="en-US" b="1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815" y="3038419"/>
            <a:ext cx="1984926" cy="3455773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769664" y="6439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数据库集群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8591768" y="1292518"/>
            <a:ext cx="1828409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网络文件服务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5400000">
            <a:off x="5072995" y="2479406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5303049" y="274557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5550703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9029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数据库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分库，分表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15144" y="3641291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73402" y="62072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应用服务器集群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161" y="3200097"/>
            <a:ext cx="1102818" cy="1251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3161" y="44588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浏览器</a:t>
            </a:r>
            <a:endParaRPr lang="zh-CN" altLang="en-US" sz="2000" dirty="0"/>
          </a:p>
        </p:txBody>
      </p:sp>
      <p:sp>
        <p:nvSpPr>
          <p:cNvPr id="21" name="圆角矩形 20"/>
          <p:cNvSpPr/>
          <p:nvPr/>
        </p:nvSpPr>
        <p:spPr>
          <a:xfrm>
            <a:off x="6710373" y="2425176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29487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758124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右箭头 22"/>
          <p:cNvSpPr/>
          <p:nvPr/>
        </p:nvSpPr>
        <p:spPr>
          <a:xfrm>
            <a:off x="2085820" y="3605512"/>
            <a:ext cx="1128713" cy="3021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右箭头 16"/>
          <p:cNvSpPr/>
          <p:nvPr/>
        </p:nvSpPr>
        <p:spPr>
          <a:xfrm>
            <a:off x="8582833" y="3930406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53237" y="5056026"/>
            <a:ext cx="1443032" cy="5444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本地缓存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224720" y="42669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796222" y="4224115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rot="5400000">
            <a:off x="10206265" y="114473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5400000">
            <a:off x="9900772" y="1389043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分布式缓存</a:t>
            </a:r>
            <a:endParaRPr lang="zh-CN" altLang="en-US" dirty="0"/>
          </a:p>
        </p:txBody>
      </p:sp>
      <p:sp>
        <p:nvSpPr>
          <p:cNvPr id="29" name="左右箭头 28"/>
          <p:cNvSpPr/>
          <p:nvPr/>
        </p:nvSpPr>
        <p:spPr>
          <a:xfrm>
            <a:off x="8634733" y="2374369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79" y="3107113"/>
            <a:ext cx="1337299" cy="133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左右箭头 7"/>
          <p:cNvSpPr/>
          <p:nvPr/>
        </p:nvSpPr>
        <p:spPr>
          <a:xfrm rot="20483970">
            <a:off x="4716603" y="3191764"/>
            <a:ext cx="1170114" cy="179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右箭头 32"/>
          <p:cNvSpPr/>
          <p:nvPr/>
        </p:nvSpPr>
        <p:spPr>
          <a:xfrm>
            <a:off x="4736712" y="3673544"/>
            <a:ext cx="1133690" cy="1233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右箭头 33"/>
          <p:cNvSpPr/>
          <p:nvPr/>
        </p:nvSpPr>
        <p:spPr>
          <a:xfrm rot="1279146">
            <a:off x="4729595" y="4077277"/>
            <a:ext cx="1151223" cy="1634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20" y="1882503"/>
            <a:ext cx="945523" cy="9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244353" y="26690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CDN</a:t>
            </a:r>
            <a:endParaRPr lang="zh-CN" altLang="en-US" dirty="0"/>
          </a:p>
        </p:txBody>
      </p:sp>
      <p:cxnSp>
        <p:nvCxnSpPr>
          <p:cNvPr id="12" name="肘形连接符 11"/>
          <p:cNvCxnSpPr>
            <a:endCxn id="16" idx="0"/>
          </p:cNvCxnSpPr>
          <p:nvPr/>
        </p:nvCxnSpPr>
        <p:spPr>
          <a:xfrm rot="5400000">
            <a:off x="1147859" y="2501977"/>
            <a:ext cx="844832" cy="551409"/>
          </a:xfrm>
          <a:prstGeom prst="bentConnector3">
            <a:avLst>
              <a:gd name="adj1" fmla="val 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75879" y="5065072"/>
            <a:ext cx="5754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把数据按策略保存到不同的数据库中，使数据库访问资源竞争降低，使得数据库能够进一步水平扩展，但分库分表可能会增加关联查询的复杂度，增加数据库运维难度</a:t>
            </a:r>
            <a:endParaRPr lang="zh-CN" altLang="en-US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9769664" y="6439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数据库集群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9158679" y="3200096"/>
            <a:ext cx="2520055" cy="1469689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右箭头 38"/>
          <p:cNvSpPr/>
          <p:nvPr/>
        </p:nvSpPr>
        <p:spPr>
          <a:xfrm>
            <a:off x="8601085" y="5371908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9354746" y="3401294"/>
            <a:ext cx="507053" cy="11431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数据库写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0498959" y="3313540"/>
            <a:ext cx="507053" cy="11431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0351320" y="3451652"/>
            <a:ext cx="507053" cy="11431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数据库读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9861799" y="3873599"/>
            <a:ext cx="48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9861799" y="4159005"/>
            <a:ext cx="48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790359" y="3473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同步</a:t>
            </a:r>
            <a:endParaRPr lang="zh-CN" altLang="en-US" dirty="0"/>
          </a:p>
        </p:txBody>
      </p:sp>
      <p:sp>
        <p:nvSpPr>
          <p:cNvPr id="47" name="圆角矩形 46"/>
          <p:cNvSpPr/>
          <p:nvPr/>
        </p:nvSpPr>
        <p:spPr>
          <a:xfrm>
            <a:off x="9239639" y="4895552"/>
            <a:ext cx="2520055" cy="1469689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35706" y="5096750"/>
            <a:ext cx="507053" cy="11431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数据库写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0579919" y="5008996"/>
            <a:ext cx="507053" cy="11431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0432280" y="5147108"/>
            <a:ext cx="507053" cy="11431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数据库读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9942759" y="5569055"/>
            <a:ext cx="48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>
            <a:off x="9942759" y="5854461"/>
            <a:ext cx="489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9871319" y="51689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同步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1044232" y="3641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商品</a:t>
            </a:r>
            <a:endParaRPr lang="en-US" altLang="zh-CN" dirty="0"/>
          </a:p>
          <a:p>
            <a:r>
              <a:rPr lang="zh-CN" altLang="en-US" dirty="0"/>
              <a:t>数据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11110906" y="529389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交易</a:t>
            </a:r>
            <a:endParaRPr lang="en-US" altLang="zh-CN" dirty="0"/>
          </a:p>
          <a:p>
            <a:r>
              <a:rPr lang="zh-CN" altLang="en-US" dirty="0"/>
              <a:t>数据</a:t>
            </a:r>
            <a:endParaRPr lang="zh-CN" altLang="en-US" dirty="0"/>
          </a:p>
        </p:txBody>
      </p:sp>
      <p:sp>
        <p:nvSpPr>
          <p:cNvPr id="57" name="圆角矩形 56"/>
          <p:cNvSpPr/>
          <p:nvPr/>
        </p:nvSpPr>
        <p:spPr>
          <a:xfrm>
            <a:off x="8591768" y="1292518"/>
            <a:ext cx="1828409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网络文件服务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00329" y="3943655"/>
            <a:ext cx="42291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236171"/>
            <a:ext cx="281679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应用架构的演化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4054883" y="6200209"/>
            <a:ext cx="484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  <a:ea typeface="+mn-ea"/>
              </a:rPr>
              <a:t>html</a:t>
            </a:r>
            <a:r>
              <a:rPr lang="zh-CN" altLang="en-US" sz="2400" dirty="0">
                <a:latin typeface="+mn-ea"/>
                <a:ea typeface="+mn-ea"/>
              </a:rPr>
              <a:t>和脚本代码一体的原始时代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7425" y="2468290"/>
            <a:ext cx="1082617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http://pic.58pic.com/58pic/16/59/14/67V58PICfr4_10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4666" y="2366428"/>
            <a:ext cx="865695" cy="991439"/>
          </a:xfrm>
          <a:prstGeom prst="rect">
            <a:avLst/>
          </a:prstGeom>
          <a:noFill/>
        </p:spPr>
      </p:pic>
      <p:sp>
        <p:nvSpPr>
          <p:cNvPr id="12" name="左右箭头 11"/>
          <p:cNvSpPr/>
          <p:nvPr/>
        </p:nvSpPr>
        <p:spPr>
          <a:xfrm>
            <a:off x="3528995" y="2873764"/>
            <a:ext cx="2357454" cy="16603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8"/>
          <p:cNvSpPr txBox="1"/>
          <p:nvPr/>
        </p:nvSpPr>
        <p:spPr>
          <a:xfrm>
            <a:off x="5662023" y="3725756"/>
            <a:ext cx="1339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服务器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4100499" y="2373698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宋体" pitchFamily="2" charset="-122"/>
                <a:ea typeface="宋体" pitchFamily="2" charset="-122"/>
              </a:rPr>
              <a:t>html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43837" y="1753910"/>
            <a:ext cx="831226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 descr="http://v.dxsbb.com/uploads/litimg/201603/5c35e8129774cc3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2399" y="3382696"/>
            <a:ext cx="1071570" cy="800106"/>
          </a:xfrm>
          <a:prstGeom prst="rect">
            <a:avLst/>
          </a:prstGeom>
          <a:noFill/>
        </p:spPr>
      </p:pic>
      <p:cxnSp>
        <p:nvCxnSpPr>
          <p:cNvPr id="17" name="直接箭头连接符 16"/>
          <p:cNvCxnSpPr/>
          <p:nvPr/>
        </p:nvCxnSpPr>
        <p:spPr>
          <a:xfrm rot="10800000" flipV="1">
            <a:off x="7029457" y="2468290"/>
            <a:ext cx="642942" cy="2857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100895" y="3182670"/>
            <a:ext cx="642942" cy="2857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2"/>
          <p:cNvSpPr txBox="1"/>
          <p:nvPr/>
        </p:nvSpPr>
        <p:spPr>
          <a:xfrm>
            <a:off x="7886713" y="2754042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20696" y="3725756"/>
            <a:ext cx="23526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168275" y="3925811"/>
            <a:ext cx="21194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</a:rPr>
              <a:t>网站开发工程师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r>
              <a:rPr lang="en-US" altLang="zh-CN" sz="2000" dirty="0"/>
              <a:t>           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   </a:t>
            </a:r>
            <a:r>
              <a:rPr lang="zh-CN" altLang="en-US" sz="2000" dirty="0">
                <a:solidFill>
                  <a:schemeClr val="accent6"/>
                </a:solidFill>
              </a:rPr>
              <a:t>美工 </a:t>
            </a:r>
            <a:r>
              <a:rPr lang="en-US" altLang="zh-CN" sz="2000" dirty="0">
                <a:solidFill>
                  <a:schemeClr val="accent6"/>
                </a:solidFill>
              </a:rPr>
              <a:t>or nobody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5400000">
            <a:off x="5072995" y="2479406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5303049" y="274557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5550703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9029700" cy="49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引入</a:t>
            </a:r>
            <a:r>
              <a:rPr lang="en-US" altLang="zh-CN" sz="2000" dirty="0">
                <a:latin typeface="+mn-ea"/>
                <a:ea typeface="+mn-ea"/>
              </a:rPr>
              <a:t>NoSQL</a:t>
            </a:r>
            <a:r>
              <a:rPr lang="zh-CN" altLang="en-US" sz="2000" dirty="0">
                <a:latin typeface="+mn-ea"/>
                <a:ea typeface="+mn-ea"/>
              </a:rPr>
              <a:t>、搜索引擎、分布式文件系统等技术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15144" y="3641291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73402" y="62072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应用服务器集群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161" y="3200097"/>
            <a:ext cx="1102818" cy="1251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3161" y="44588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浏览器</a:t>
            </a:r>
            <a:endParaRPr lang="zh-CN" altLang="en-US" sz="2000" dirty="0"/>
          </a:p>
        </p:txBody>
      </p:sp>
      <p:sp>
        <p:nvSpPr>
          <p:cNvPr id="21" name="圆角矩形 20"/>
          <p:cNvSpPr/>
          <p:nvPr/>
        </p:nvSpPr>
        <p:spPr>
          <a:xfrm>
            <a:off x="6710373" y="2425176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29487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758124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右箭头 22"/>
          <p:cNvSpPr/>
          <p:nvPr/>
        </p:nvSpPr>
        <p:spPr>
          <a:xfrm>
            <a:off x="2085820" y="3605512"/>
            <a:ext cx="1128713" cy="3021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右箭头 16"/>
          <p:cNvSpPr/>
          <p:nvPr/>
        </p:nvSpPr>
        <p:spPr>
          <a:xfrm>
            <a:off x="8582833" y="3930406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53237" y="5056026"/>
            <a:ext cx="1443032" cy="5444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本地缓存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224720" y="42669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796222" y="4224115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 rot="5400000">
            <a:off x="10063385" y="50179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5400000">
            <a:off x="9900772" y="66037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分布式缓存</a:t>
            </a:r>
            <a:endParaRPr lang="zh-CN" altLang="en-US" dirty="0"/>
          </a:p>
        </p:txBody>
      </p:sp>
      <p:sp>
        <p:nvSpPr>
          <p:cNvPr id="29" name="左右箭头 28"/>
          <p:cNvSpPr/>
          <p:nvPr/>
        </p:nvSpPr>
        <p:spPr>
          <a:xfrm>
            <a:off x="8634733" y="2374369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79" y="3107113"/>
            <a:ext cx="1337299" cy="133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左右箭头 7"/>
          <p:cNvSpPr/>
          <p:nvPr/>
        </p:nvSpPr>
        <p:spPr>
          <a:xfrm rot="20483970">
            <a:off x="4716603" y="3191764"/>
            <a:ext cx="1170114" cy="179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右箭头 32"/>
          <p:cNvSpPr/>
          <p:nvPr/>
        </p:nvSpPr>
        <p:spPr>
          <a:xfrm>
            <a:off x="4736712" y="3673544"/>
            <a:ext cx="1133690" cy="1233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右箭头 33"/>
          <p:cNvSpPr/>
          <p:nvPr/>
        </p:nvSpPr>
        <p:spPr>
          <a:xfrm rot="1279146">
            <a:off x="4729595" y="4077277"/>
            <a:ext cx="1151223" cy="1634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20" y="1882503"/>
            <a:ext cx="945523" cy="9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244353" y="26690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CDN</a:t>
            </a:r>
            <a:endParaRPr lang="zh-CN" altLang="en-US" dirty="0"/>
          </a:p>
        </p:txBody>
      </p:sp>
      <p:cxnSp>
        <p:nvCxnSpPr>
          <p:cNvPr id="12" name="肘形连接符 11"/>
          <p:cNvCxnSpPr>
            <a:endCxn id="16" idx="0"/>
          </p:cNvCxnSpPr>
          <p:nvPr/>
        </p:nvCxnSpPr>
        <p:spPr>
          <a:xfrm rot="5400000">
            <a:off x="1147859" y="2501977"/>
            <a:ext cx="844832" cy="551409"/>
          </a:xfrm>
          <a:prstGeom prst="bentConnector3">
            <a:avLst>
              <a:gd name="adj1" fmla="val 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75879" y="5065072"/>
            <a:ext cx="57544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对于多种结构的海量数据，分别采用</a:t>
            </a:r>
            <a:r>
              <a:rPr lang="en-US" altLang="zh-CN" b="1" dirty="0"/>
              <a:t>SQL</a:t>
            </a:r>
            <a:r>
              <a:rPr lang="zh-CN" altLang="en-US" b="1" dirty="0"/>
              <a:t>、</a:t>
            </a:r>
            <a:r>
              <a:rPr lang="en-US" altLang="zh-CN" b="1" dirty="0"/>
              <a:t>NoSQL</a:t>
            </a:r>
            <a:r>
              <a:rPr lang="zh-CN" altLang="en-US" b="1" dirty="0"/>
              <a:t>、分布式文件系统进行存储，对于全文搜索需求，采用搜索引擎技术解决</a:t>
            </a:r>
            <a:endParaRPr lang="zh-CN" altLang="en-US" b="1" dirty="0"/>
          </a:p>
        </p:txBody>
      </p:sp>
      <p:sp>
        <p:nvSpPr>
          <p:cNvPr id="39" name="左右箭头 38"/>
          <p:cNvSpPr/>
          <p:nvPr/>
        </p:nvSpPr>
        <p:spPr>
          <a:xfrm>
            <a:off x="8601085" y="5371908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rot="5400000">
            <a:off x="10130057" y="1640041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rot="5400000">
            <a:off x="9967444" y="1798621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分布式数据库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 rot="5400000">
            <a:off x="10201497" y="2840192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rot="5400000">
            <a:off x="10038884" y="2998772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分布式文件系统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 rot="5400000">
            <a:off x="10196733" y="4007007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 rot="5400000">
            <a:off x="10034120" y="4165587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/>
              <a:t>NoSQL</a:t>
            </a:r>
            <a:r>
              <a:rPr lang="zh-CN" altLang="en-US" dirty="0"/>
              <a:t>数据库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 rot="5400000">
            <a:off x="10349133" y="510238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 rot="5400000">
            <a:off x="10186520" y="526096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搜索引擎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5400000">
            <a:off x="5072995" y="2479406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5303049" y="274557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5550703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9029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使用</a:t>
            </a:r>
            <a:r>
              <a:rPr lang="en-US" altLang="zh-CN" sz="2000" dirty="0">
                <a:latin typeface="+mn-ea"/>
                <a:ea typeface="+mn-ea"/>
              </a:rPr>
              <a:t>LVS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en-US" altLang="zh-CN" sz="2000" dirty="0">
                <a:latin typeface="+mn-ea"/>
                <a:ea typeface="+mn-ea"/>
              </a:rPr>
              <a:t>F5</a:t>
            </a:r>
            <a:r>
              <a:rPr lang="zh-CN" altLang="en-US" sz="2000" dirty="0">
                <a:latin typeface="+mn-ea"/>
                <a:ea typeface="+mn-ea"/>
              </a:rPr>
              <a:t>做四层负载均衡（</a:t>
            </a:r>
            <a:r>
              <a:rPr lang="en-US" altLang="zh-CN" sz="2000" dirty="0">
                <a:latin typeface="+mn-ea"/>
                <a:ea typeface="+mn-ea"/>
              </a:rPr>
              <a:t>IP+</a:t>
            </a:r>
            <a:r>
              <a:rPr lang="zh-CN" altLang="en-US" sz="2000" dirty="0">
                <a:latin typeface="+mn-ea"/>
                <a:ea typeface="+mn-ea"/>
              </a:rPr>
              <a:t>端口）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15144" y="3641291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73402" y="62072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应用服务器集群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594" y="3200096"/>
            <a:ext cx="1102818" cy="12516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1594" y="44588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浏览器</a:t>
            </a:r>
            <a:endParaRPr lang="zh-CN" altLang="en-US" sz="2000" dirty="0"/>
          </a:p>
        </p:txBody>
      </p:sp>
      <p:sp>
        <p:nvSpPr>
          <p:cNvPr id="21" name="圆角矩形 20"/>
          <p:cNvSpPr/>
          <p:nvPr/>
        </p:nvSpPr>
        <p:spPr>
          <a:xfrm>
            <a:off x="6710373" y="2425176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29487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758124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右箭头 22"/>
          <p:cNvSpPr/>
          <p:nvPr/>
        </p:nvSpPr>
        <p:spPr>
          <a:xfrm>
            <a:off x="1176886" y="3682272"/>
            <a:ext cx="704589" cy="2382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右箭头 16"/>
          <p:cNvSpPr/>
          <p:nvPr/>
        </p:nvSpPr>
        <p:spPr>
          <a:xfrm>
            <a:off x="8582833" y="3930406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53237" y="5056026"/>
            <a:ext cx="1443032" cy="5444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本地缓存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224720" y="42669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796222" y="4224115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左右箭头 28"/>
          <p:cNvSpPr/>
          <p:nvPr/>
        </p:nvSpPr>
        <p:spPr>
          <a:xfrm>
            <a:off x="8634733" y="2374369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76" y="2472050"/>
            <a:ext cx="702469" cy="70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左右箭头 7"/>
          <p:cNvSpPr/>
          <p:nvPr/>
        </p:nvSpPr>
        <p:spPr>
          <a:xfrm rot="20483970">
            <a:off x="4716603" y="3191764"/>
            <a:ext cx="1170114" cy="179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右箭头 32"/>
          <p:cNvSpPr/>
          <p:nvPr/>
        </p:nvSpPr>
        <p:spPr>
          <a:xfrm>
            <a:off x="4736712" y="3673544"/>
            <a:ext cx="1133690" cy="1233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右箭头 33"/>
          <p:cNvSpPr/>
          <p:nvPr/>
        </p:nvSpPr>
        <p:spPr>
          <a:xfrm rot="1279146">
            <a:off x="4729595" y="4077277"/>
            <a:ext cx="1151223" cy="1634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53" y="1882502"/>
            <a:ext cx="945523" cy="9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632786" y="26690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CDN</a:t>
            </a:r>
            <a:endParaRPr lang="zh-CN" altLang="en-US" dirty="0"/>
          </a:p>
        </p:txBody>
      </p:sp>
      <p:cxnSp>
        <p:nvCxnSpPr>
          <p:cNvPr id="12" name="肘形连接符 11"/>
          <p:cNvCxnSpPr>
            <a:endCxn id="16" idx="0"/>
          </p:cNvCxnSpPr>
          <p:nvPr/>
        </p:nvCxnSpPr>
        <p:spPr>
          <a:xfrm rot="5400000">
            <a:off x="536292" y="2501976"/>
            <a:ext cx="844832" cy="551409"/>
          </a:xfrm>
          <a:prstGeom prst="bentConnector3">
            <a:avLst>
              <a:gd name="adj1" fmla="val 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31594" y="5294031"/>
            <a:ext cx="5754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LVS</a:t>
            </a:r>
            <a:r>
              <a:rPr lang="zh-CN" altLang="en-US" b="1" dirty="0"/>
              <a:t>是软件负载均衡，</a:t>
            </a:r>
            <a:r>
              <a:rPr lang="en-US" altLang="zh-CN" b="1" dirty="0"/>
              <a:t>F5</a:t>
            </a:r>
            <a:r>
              <a:rPr lang="zh-CN" altLang="en-US" b="1" dirty="0"/>
              <a:t>是硬件负载均衡，可以支持几十万</a:t>
            </a:r>
            <a:r>
              <a:rPr lang="en-US" altLang="zh-CN" b="1" dirty="0"/>
              <a:t>QPS</a:t>
            </a:r>
            <a:endParaRPr lang="zh-CN" altLang="en-US" b="1" dirty="0"/>
          </a:p>
        </p:txBody>
      </p:sp>
      <p:sp>
        <p:nvSpPr>
          <p:cNvPr id="39" name="左右箭头 38"/>
          <p:cNvSpPr/>
          <p:nvPr/>
        </p:nvSpPr>
        <p:spPr>
          <a:xfrm>
            <a:off x="8601085" y="5371908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59" y="3294449"/>
            <a:ext cx="702469" cy="70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272" y="4141852"/>
            <a:ext cx="702469" cy="70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圆角矩形 12"/>
          <p:cNvSpPr/>
          <p:nvPr/>
        </p:nvSpPr>
        <p:spPr>
          <a:xfrm>
            <a:off x="3687012" y="2296306"/>
            <a:ext cx="1036249" cy="2877861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1949787" y="3401294"/>
            <a:ext cx="1093111" cy="81924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LVS/F5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3053088" y="3038418"/>
            <a:ext cx="633924" cy="54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8" idx="3"/>
          </p:cNvCxnSpPr>
          <p:nvPr/>
        </p:nvCxnSpPr>
        <p:spPr>
          <a:xfrm>
            <a:off x="3042898" y="3810915"/>
            <a:ext cx="543265" cy="1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053088" y="3930406"/>
            <a:ext cx="533075" cy="562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 rot="5400000">
            <a:off x="10063385" y="50179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rot="5400000">
            <a:off x="9900772" y="66037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分布式缓存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 rot="5400000">
            <a:off x="10130057" y="1640041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 rot="5400000">
            <a:off x="9967444" y="1798621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分布式数据库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 rot="5400000">
            <a:off x="10201497" y="2840192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 rot="5400000">
            <a:off x="10038884" y="2998772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分布式文件系统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 rot="5400000">
            <a:off x="10196733" y="4007007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 rot="5400000">
            <a:off x="10034120" y="4165587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/>
              <a:t>NoSQL</a:t>
            </a:r>
            <a:r>
              <a:rPr lang="zh-CN" altLang="en-US" dirty="0"/>
              <a:t>数据库</a:t>
            </a:r>
            <a:endParaRPr lang="zh-CN" altLang="en-US" dirty="0"/>
          </a:p>
        </p:txBody>
      </p:sp>
      <p:sp>
        <p:nvSpPr>
          <p:cNvPr id="69" name="矩形 68"/>
          <p:cNvSpPr/>
          <p:nvPr/>
        </p:nvSpPr>
        <p:spPr>
          <a:xfrm rot="5400000">
            <a:off x="10349133" y="510238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 rot="5400000">
            <a:off x="10186520" y="526096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搜索引擎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 rot="5400000">
            <a:off x="5072995" y="2479406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5303049" y="274557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5550703" y="2907509"/>
            <a:ext cx="3886203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94671"/>
            <a:ext cx="9029700" cy="497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使用</a:t>
            </a:r>
            <a:r>
              <a:rPr lang="en-US" altLang="zh-CN" sz="2000" dirty="0">
                <a:latin typeface="+mn-ea"/>
                <a:ea typeface="+mn-ea"/>
              </a:rPr>
              <a:t>DNS</a:t>
            </a:r>
            <a:r>
              <a:rPr lang="zh-CN" altLang="en-US" sz="2000" dirty="0">
                <a:latin typeface="+mn-ea"/>
                <a:ea typeface="+mn-ea"/>
              </a:rPr>
              <a:t>轮询实现数据中心间的负载均衡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15144" y="3641291"/>
            <a:ext cx="1485896" cy="5327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+mn-ea"/>
              </a:rPr>
              <a:t>Tomcat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73402" y="62072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应用服务器集群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66" y="3360604"/>
            <a:ext cx="786669" cy="892807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6710373" y="2425176"/>
            <a:ext cx="1485896" cy="5463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本地文件</a:t>
            </a:r>
            <a:endParaRPr lang="zh-CN" altLang="en-US" sz="2000" dirty="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29487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758124" y="29715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左右箭头 16"/>
          <p:cNvSpPr/>
          <p:nvPr/>
        </p:nvSpPr>
        <p:spPr>
          <a:xfrm>
            <a:off x="8582833" y="3930406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753237" y="5056026"/>
            <a:ext cx="1443032" cy="54448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本地缓存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224720" y="4266969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7796222" y="4224115"/>
            <a:ext cx="0" cy="66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左右箭头 28"/>
          <p:cNvSpPr/>
          <p:nvPr/>
        </p:nvSpPr>
        <p:spPr>
          <a:xfrm>
            <a:off x="8634733" y="2374369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76" y="2472050"/>
            <a:ext cx="702469" cy="70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左右箭头 7"/>
          <p:cNvSpPr/>
          <p:nvPr/>
        </p:nvSpPr>
        <p:spPr>
          <a:xfrm rot="20483970">
            <a:off x="4716603" y="3191764"/>
            <a:ext cx="1170114" cy="179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右箭头 32"/>
          <p:cNvSpPr/>
          <p:nvPr/>
        </p:nvSpPr>
        <p:spPr>
          <a:xfrm>
            <a:off x="4736712" y="3673544"/>
            <a:ext cx="1133690" cy="1233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右箭头 33"/>
          <p:cNvSpPr/>
          <p:nvPr/>
        </p:nvSpPr>
        <p:spPr>
          <a:xfrm rot="1279146">
            <a:off x="4729595" y="4077277"/>
            <a:ext cx="1151223" cy="1634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55" y="1803126"/>
            <a:ext cx="945523" cy="9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129194" y="26029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CDN</a:t>
            </a:r>
            <a:endParaRPr lang="zh-CN" altLang="en-US" dirty="0"/>
          </a:p>
        </p:txBody>
      </p:sp>
      <p:cxnSp>
        <p:nvCxnSpPr>
          <p:cNvPr id="12" name="肘形连接符 11"/>
          <p:cNvCxnSpPr/>
          <p:nvPr/>
        </p:nvCxnSpPr>
        <p:spPr>
          <a:xfrm rot="5400000">
            <a:off x="296218" y="2579904"/>
            <a:ext cx="844832" cy="551409"/>
          </a:xfrm>
          <a:prstGeom prst="bentConnector3">
            <a:avLst>
              <a:gd name="adj1" fmla="val 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31594" y="5294031"/>
            <a:ext cx="57544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在</a:t>
            </a:r>
            <a:r>
              <a:rPr lang="en-US" altLang="zh-CN" b="1" dirty="0"/>
              <a:t>DNS</a:t>
            </a:r>
            <a:r>
              <a:rPr lang="zh-CN" altLang="en-US" b="1" dirty="0"/>
              <a:t>服务器中可配置一个域名对应多个</a:t>
            </a:r>
            <a:r>
              <a:rPr lang="en-US" altLang="zh-CN" b="1" dirty="0"/>
              <a:t>IP</a:t>
            </a:r>
            <a:r>
              <a:rPr lang="zh-CN" altLang="en-US" b="1" dirty="0"/>
              <a:t>地址，每个</a:t>
            </a:r>
            <a:r>
              <a:rPr lang="en-US" altLang="zh-CN" b="1" dirty="0"/>
              <a:t>IP</a:t>
            </a:r>
            <a:r>
              <a:rPr lang="zh-CN" altLang="en-US" b="1" dirty="0"/>
              <a:t>地址对应到不同的机房里的虚拟</a:t>
            </a:r>
            <a:r>
              <a:rPr lang="en-US" altLang="zh-CN" b="1" dirty="0"/>
              <a:t>IP,</a:t>
            </a:r>
            <a:r>
              <a:rPr lang="zh-CN" altLang="en-US" b="1" dirty="0"/>
              <a:t>系统可做到机房级别的水平扩展，解决千万级到亿级的并发量</a:t>
            </a:r>
            <a:endParaRPr lang="zh-CN" altLang="en-US" b="1" dirty="0"/>
          </a:p>
        </p:txBody>
      </p:sp>
      <p:sp>
        <p:nvSpPr>
          <p:cNvPr id="37" name="文本框 36"/>
          <p:cNvSpPr txBox="1"/>
          <p:nvPr/>
        </p:nvSpPr>
        <p:spPr>
          <a:xfrm>
            <a:off x="9769664" y="6439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数据库集群</a:t>
            </a:r>
            <a:endParaRPr lang="zh-CN" altLang="en-US" dirty="0"/>
          </a:p>
        </p:txBody>
      </p:sp>
      <p:sp>
        <p:nvSpPr>
          <p:cNvPr id="39" name="左右箭头 38"/>
          <p:cNvSpPr/>
          <p:nvPr/>
        </p:nvSpPr>
        <p:spPr>
          <a:xfrm>
            <a:off x="8601085" y="5371908"/>
            <a:ext cx="528636" cy="2285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59" y="3294449"/>
            <a:ext cx="702469" cy="70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s://timgsa.baidu.com/timg?image&amp;quality=80&amp;size=b9999_10000&amp;sec=1589692787521&amp;di=0e8cbef6601aba276546fdb84d54c61e&amp;imgtype=0&amp;src=http%3A%2F%2F5b0988e595225.cdn.sohucs.com%2Fimages%2F20171106%2Fb700412b6e204d37ace6b09488484bd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272" y="4141852"/>
            <a:ext cx="702469" cy="70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圆角矩形 12"/>
          <p:cNvSpPr/>
          <p:nvPr/>
        </p:nvSpPr>
        <p:spPr>
          <a:xfrm>
            <a:off x="3687012" y="2296306"/>
            <a:ext cx="1036249" cy="2877861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1982324" y="3473448"/>
            <a:ext cx="1060574" cy="7470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LVS/F5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3053088" y="3038418"/>
            <a:ext cx="633924" cy="54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58" idx="3"/>
          </p:cNvCxnSpPr>
          <p:nvPr/>
        </p:nvCxnSpPr>
        <p:spPr>
          <a:xfrm>
            <a:off x="3042898" y="3810915"/>
            <a:ext cx="543265" cy="1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053088" y="3930406"/>
            <a:ext cx="533075" cy="562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rot="5400000">
            <a:off x="10063385" y="50179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5400000">
            <a:off x="9900772" y="66037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分布式缓存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 rot="5400000">
            <a:off x="10130057" y="1640041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rot="5400000">
            <a:off x="9967444" y="1798621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分布式数据库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 rot="5400000">
            <a:off x="10201497" y="2840192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 rot="5400000">
            <a:off x="10038884" y="2998772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分布式文件系统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 rot="5400000">
            <a:off x="10196733" y="4007007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 rot="5400000">
            <a:off x="10034120" y="4165587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/>
              <a:t>NoSQL</a:t>
            </a:r>
            <a:r>
              <a:rPr lang="zh-CN" altLang="en-US" dirty="0"/>
              <a:t>数据库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 rot="5400000">
            <a:off x="10349133" y="510238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 rot="5400000">
            <a:off x="10186520" y="5260965"/>
            <a:ext cx="730376" cy="22145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/>
              <a:t>搜索引擎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942866" y="2602968"/>
            <a:ext cx="1288343" cy="55845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数据中心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69" name="圆角矩形 68"/>
          <p:cNvSpPr/>
          <p:nvPr/>
        </p:nvSpPr>
        <p:spPr>
          <a:xfrm>
            <a:off x="1923896" y="4622796"/>
            <a:ext cx="1234479" cy="55845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数据中心</a:t>
            </a:r>
            <a:endParaRPr lang="en-US" altLang="zh-CN" dirty="0"/>
          </a:p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120166" y="4541691"/>
            <a:ext cx="753342" cy="50056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DNS</a:t>
            </a:r>
            <a:endParaRPr lang="zh-CN" altLang="en-US" dirty="0"/>
          </a:p>
        </p:txBody>
      </p:sp>
      <p:cxnSp>
        <p:nvCxnSpPr>
          <p:cNvPr id="71" name="直接箭头连接符 70"/>
          <p:cNvCxnSpPr>
            <a:endCxn id="15" idx="1"/>
          </p:cNvCxnSpPr>
          <p:nvPr/>
        </p:nvCxnSpPr>
        <p:spPr>
          <a:xfrm flipV="1">
            <a:off x="891135" y="2882194"/>
            <a:ext cx="1051731" cy="791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16" idx="3"/>
          </p:cNvCxnSpPr>
          <p:nvPr/>
        </p:nvCxnSpPr>
        <p:spPr>
          <a:xfrm flipV="1">
            <a:off x="891135" y="3796930"/>
            <a:ext cx="1016752" cy="1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891135" y="3996918"/>
            <a:ext cx="1016752" cy="62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问题分类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400175"/>
            <a:ext cx="10058400" cy="50444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285" y="1236345"/>
            <a:ext cx="270446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chemeClr val="tx1"/>
                </a:solidFill>
                <a:latin typeface="+mn-ea"/>
                <a:sym typeface="+mn-ea"/>
              </a:rPr>
              <a:t>高并发、高性能策略总结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285" y="1236345"/>
            <a:ext cx="11689715" cy="2445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solidFill>
                  <a:schemeClr val="tx1"/>
                </a:solidFill>
                <a:latin typeface="+mn-ea"/>
                <a:sym typeface="+mn-ea"/>
              </a:rPr>
              <a:t>简易高并发购物系统优化案例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zh-CN" altLang="en-US" b="1" dirty="0">
                <a:solidFill>
                  <a:schemeClr val="tx1"/>
                </a:solidFill>
                <a:latin typeface="+mn-ea"/>
                <a:sym typeface="+mn-ea"/>
              </a:rPr>
              <a:t>业务背景：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浏览商品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----&gt;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添加购物车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---&gt;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提交订单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-----&gt;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支付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  <a:sym typeface="+mn-ea"/>
              </a:rPr>
              <a:t>单机低并发方案：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为了保证原子性，需要采用事务处理，首先开启事务，然后减库存、创建订单，最后提交事务。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5005" y="3247390"/>
            <a:ext cx="7575550" cy="30886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285" y="1236345"/>
            <a:ext cx="6817360" cy="29997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简易高并发购物系统优化案例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zh-CN" altLang="en-US" b="1" dirty="0">
                <a:latin typeface="+mn-ea"/>
                <a:sym typeface="+mn-ea"/>
              </a:rPr>
              <a:t>单机高并发方案：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本地缓存库存量，本地减库存，异步创建订单</a:t>
            </a:r>
            <a:r>
              <a:rPr lang="zh-CN" altLang="en-US" dirty="0">
                <a:latin typeface="+mn-ea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4095" y="2587625"/>
            <a:ext cx="9378315" cy="30664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285" y="1236345"/>
            <a:ext cx="9331960" cy="29997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简易高并发购物系统优化案例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r>
              <a:rPr lang="zh-CN" altLang="en-US" b="1" dirty="0">
                <a:latin typeface="+mn-ea"/>
                <a:sym typeface="+mn-ea"/>
              </a:rPr>
              <a:t>集群高并发方案：</a:t>
            </a:r>
            <a:r>
              <a:rPr lang="zh-CN" altLang="en-US" dirty="0">
                <a:latin typeface="+mn-ea"/>
                <a:sym typeface="+mn-ea"/>
              </a:rPr>
              <a:t>负载均衡，将库存额度分配到多台服务器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，本地减库存，异步创建订单</a:t>
            </a:r>
            <a:r>
              <a:rPr lang="zh-CN" altLang="en-US" dirty="0">
                <a:latin typeface="+mn-ea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8715" y="2168525"/>
            <a:ext cx="9271635" cy="43351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1.3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高并发Web系统架构演化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285" y="1236345"/>
            <a:ext cx="10616565" cy="34150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</a:pPr>
            <a:r>
              <a:rPr lang="zh-CN" altLang="en-US" b="1" dirty="0">
                <a:latin typeface="+mn-ea"/>
                <a:sym typeface="+mn-ea"/>
              </a:rPr>
              <a:t>简易高并发购物系统优化案例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b="1" dirty="0">
                <a:latin typeface="+mn-ea"/>
                <a:sym typeface="+mn-ea"/>
              </a:rPr>
              <a:t>集群高并发方案（</a:t>
            </a:r>
            <a:r>
              <a:rPr lang="en-US" altLang="zh-CN" b="1" dirty="0">
                <a:latin typeface="+mn-ea"/>
                <a:sym typeface="+mn-ea"/>
              </a:rPr>
              <a:t>+</a:t>
            </a:r>
            <a:r>
              <a:rPr lang="zh-CN" altLang="en-US" b="1" dirty="0">
                <a:latin typeface="+mn-ea"/>
                <a:sym typeface="+mn-ea"/>
              </a:rPr>
              <a:t>容错）：</a:t>
            </a:r>
            <a:r>
              <a:rPr lang="zh-CN" altLang="en-US" dirty="0">
                <a:latin typeface="+mn-ea"/>
                <a:sym typeface="+mn-ea"/>
              </a:rPr>
              <a:t>将库存额度分配到多台服务器时额外增加一些额度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，防止少量服务器宕机，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统一减库存，异步创建订单</a:t>
            </a:r>
            <a:r>
              <a:rPr lang="zh-CN" altLang="en-US" dirty="0">
                <a:latin typeface="+mn-ea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4235" y="2355850"/>
            <a:ext cx="8433435" cy="43726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2285" y="1236345"/>
            <a:ext cx="2251075" cy="24453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计算：云服务器</a:t>
            </a:r>
            <a:r>
              <a:rPr lang="en-US" altLang="zh-CN" b="1" dirty="0">
                <a:latin typeface="+mn-ea"/>
                <a:sym typeface="+mn-ea"/>
              </a:rPr>
              <a:t>ECS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0595" y="1715135"/>
            <a:ext cx="6407150" cy="48190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2285" y="1236345"/>
            <a:ext cx="2251075" cy="24453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计算：云服务器</a:t>
            </a:r>
            <a:r>
              <a:rPr lang="en-US" altLang="zh-CN" b="1" dirty="0">
                <a:latin typeface="+mn-ea"/>
                <a:sym typeface="+mn-ea"/>
              </a:rPr>
              <a:t>ECS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5965" y="1719580"/>
            <a:ext cx="8118475" cy="47282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236171"/>
            <a:ext cx="281679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应用架构的演化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3286131" y="6220512"/>
            <a:ext cx="642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前后端不分离的方案（后端</a:t>
            </a:r>
            <a:r>
              <a:rPr lang="en-US" altLang="zh-CN" sz="2400" dirty="0">
                <a:latin typeface="+mn-ea"/>
                <a:ea typeface="+mn-ea"/>
              </a:rPr>
              <a:t>MVC</a:t>
            </a:r>
            <a:r>
              <a:rPr lang="zh-CN" altLang="en-US" sz="2400" dirty="0">
                <a:latin typeface="+mn-ea"/>
                <a:ea typeface="+mn-ea"/>
              </a:rPr>
              <a:t>框架为主）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991743" y="2203798"/>
            <a:ext cx="4904038" cy="32432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847908" y="4519757"/>
            <a:ext cx="3893548" cy="80274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4796645" y="2415674"/>
            <a:ext cx="1944811" cy="175553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941" y="3429422"/>
            <a:ext cx="618331" cy="639838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4977643" y="2683698"/>
            <a:ext cx="1674702" cy="40011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3022457" y="4682487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93952" y="28383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32458" y="425231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response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1248833" y="3094255"/>
            <a:ext cx="1126662" cy="335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 flipV="1">
            <a:off x="1210945" y="3915410"/>
            <a:ext cx="1542415" cy="802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4534969" y="4711388"/>
            <a:ext cx="1351564" cy="40011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JSP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2375495" y="2629709"/>
            <a:ext cx="1855701" cy="72664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Dispatcher</a:t>
            </a:r>
            <a:endParaRPr lang="en-US" altLang="zh-CN" dirty="0"/>
          </a:p>
        </p:txBody>
      </p:sp>
      <p:cxnSp>
        <p:nvCxnSpPr>
          <p:cNvPr id="35" name="曲线连接符 34"/>
          <p:cNvCxnSpPr/>
          <p:nvPr/>
        </p:nvCxnSpPr>
        <p:spPr>
          <a:xfrm flipV="1">
            <a:off x="3989492" y="2691406"/>
            <a:ext cx="833826" cy="126144"/>
          </a:xfrm>
          <a:prstGeom prst="curvedConnector3">
            <a:avLst>
              <a:gd name="adj1" fmla="val 276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rot="10800000">
            <a:off x="4079648" y="3231668"/>
            <a:ext cx="765177" cy="281298"/>
          </a:xfrm>
          <a:prstGeom prst="curvedConnector3">
            <a:avLst>
              <a:gd name="adj1" fmla="val 8309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/>
          <p:nvPr/>
        </p:nvCxnSpPr>
        <p:spPr>
          <a:xfrm rot="16200000" flipH="1">
            <a:off x="2849457" y="3762007"/>
            <a:ext cx="1057932" cy="33143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988150" y="3324832"/>
            <a:ext cx="1664195" cy="40011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7402478" y="3001239"/>
            <a:ext cx="1387713" cy="38168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9260419" y="2985462"/>
            <a:ext cx="1267911" cy="39746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  <a:endParaRPr lang="zh-CN" altLang="en-US" dirty="0"/>
          </a:p>
        </p:txBody>
      </p:sp>
      <p:pic>
        <p:nvPicPr>
          <p:cNvPr id="43" name="Picture 2" descr="https://timgsa.baidu.com/timg?image&amp;quality=80&amp;size=b9999_10000&amp;sec=1571468594195&amp;di=828fdfcf683fa0ac2ec9f330ba8901db&amp;imgtype=0&amp;src=http%3A%2F%2Fawb.img.xmtbang.com%2Fimg%2Fuploadnew%2F201511%2F01%2F23fa409076ec41819bb672346c667a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922" y="2434783"/>
            <a:ext cx="1062967" cy="106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/>
          <p:cNvSpPr txBox="1"/>
          <p:nvPr/>
        </p:nvSpPr>
        <p:spPr>
          <a:xfrm flipH="1">
            <a:off x="11226269" y="3497750"/>
            <a:ext cx="103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  <a:endParaRPr lang="zh-CN" altLang="en-US" dirty="0"/>
          </a:p>
        </p:txBody>
      </p:sp>
      <p:sp>
        <p:nvSpPr>
          <p:cNvPr id="45" name="左右箭头 44"/>
          <p:cNvSpPr/>
          <p:nvPr/>
        </p:nvSpPr>
        <p:spPr>
          <a:xfrm>
            <a:off x="10600570" y="3116465"/>
            <a:ext cx="516352" cy="185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466180" y="374419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5870905" y="46857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……</a:t>
            </a:r>
            <a:endParaRPr lang="zh-CN" altLang="en-US" sz="2000" b="1" dirty="0"/>
          </a:p>
        </p:txBody>
      </p:sp>
      <p:sp>
        <p:nvSpPr>
          <p:cNvPr id="48" name="圆角矩形 47"/>
          <p:cNvSpPr/>
          <p:nvPr/>
        </p:nvSpPr>
        <p:spPr>
          <a:xfrm>
            <a:off x="7268602" y="2340856"/>
            <a:ext cx="1727556" cy="153783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9125550" y="2340856"/>
            <a:ext cx="1500115" cy="1537835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右箭头 49"/>
          <p:cNvSpPr/>
          <p:nvPr/>
        </p:nvSpPr>
        <p:spPr>
          <a:xfrm>
            <a:off x="8809763" y="3085331"/>
            <a:ext cx="516352" cy="1850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右箭头 50"/>
          <p:cNvSpPr/>
          <p:nvPr/>
        </p:nvSpPr>
        <p:spPr>
          <a:xfrm>
            <a:off x="6755346" y="3129582"/>
            <a:ext cx="643657" cy="1951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1561514" y="5220873"/>
            <a:ext cx="1286394" cy="281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535726" y="5586920"/>
            <a:ext cx="890484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表现层，可以使用其它模板技术替代（如</a:t>
            </a:r>
            <a:r>
              <a:rPr lang="en-US" altLang="zh-CN" dirty="0" err="1"/>
              <a:t>Freemarker</a:t>
            </a:r>
            <a:r>
              <a:rPr lang="zh-CN" altLang="en-US" dirty="0"/>
              <a:t>、</a:t>
            </a:r>
            <a:r>
              <a:rPr lang="en-US" altLang="zh-CN" dirty="0"/>
              <a:t>Velocity</a:t>
            </a:r>
            <a:r>
              <a:rPr lang="zh-CN" altLang="en-US" dirty="0"/>
              <a:t>、</a:t>
            </a:r>
            <a:r>
              <a:rPr lang="en-US" altLang="zh-CN" b="1" dirty="0" err="1">
                <a:solidFill>
                  <a:srgbClr val="FF0000"/>
                </a:solidFill>
              </a:rPr>
              <a:t>Thymeleaf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4" name="文本框 53"/>
          <p:cNvSpPr txBox="1"/>
          <p:nvPr/>
        </p:nvSpPr>
        <p:spPr>
          <a:xfrm>
            <a:off x="9207973" y="4657192"/>
            <a:ext cx="2303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</a:rPr>
              <a:t>后端开发工程师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r>
              <a:rPr lang="en-US" altLang="zh-CN" sz="2000" dirty="0"/>
              <a:t>           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   </a:t>
            </a:r>
            <a:r>
              <a:rPr lang="zh-CN" altLang="en-US" sz="2000" dirty="0">
                <a:solidFill>
                  <a:schemeClr val="accent6"/>
                </a:solidFill>
              </a:rPr>
              <a:t>前端开发 </a:t>
            </a:r>
            <a:r>
              <a:rPr lang="en-US" altLang="zh-CN" sz="2000" dirty="0">
                <a:solidFill>
                  <a:schemeClr val="accent6"/>
                </a:solidFill>
              </a:rPr>
              <a:t>or </a:t>
            </a:r>
            <a:r>
              <a:rPr lang="zh-CN" altLang="en-US" sz="2000" dirty="0">
                <a:solidFill>
                  <a:schemeClr val="accent6"/>
                </a:solidFill>
              </a:rPr>
              <a:t>美工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030" y="1236345"/>
            <a:ext cx="11447145" cy="2722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数据库</a:t>
            </a:r>
            <a:r>
              <a:rPr lang="zh-CN" altLang="en-US" b="1" dirty="0">
                <a:latin typeface="+mn-ea"/>
                <a:sym typeface="+mn-ea"/>
              </a:rPr>
              <a:t>：云数据库RDS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关系型数据库RDS（Relational Database Service）是一种稳定可靠、可弹性伸缩的在线数据库服务。基于阿里云分布式文件系统和SSD盘高性能存储，RDS支持MySQL、SQL Server、PostgreSQL和MariaDB引擎，并且提供了容灾、备份、恢复、监控、迁移等方面的全套解决方案。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2954655"/>
            <a:ext cx="6649085" cy="3776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95" y="2976245"/>
            <a:ext cx="4373880" cy="3733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030" y="1188720"/>
            <a:ext cx="1152969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>
                <a:latin typeface="+mn-ea"/>
                <a:sym typeface="+mn-ea"/>
              </a:rPr>
              <a:t>存储：表格存储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（Tablestore）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面向海量结构化数据提供 Serverless 表存储服务。适用于海量账单、IM 消息、物联网、车联网、风控、推荐等场景中的结构化数据存储，提供海量数据低成本存储、毫秒级的在线数据查询和检索以及灵活的数据分析能力。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2635885"/>
            <a:ext cx="5567045" cy="4019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65" y="2536190"/>
            <a:ext cx="5168900" cy="4122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9320" y="638302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车联网</a:t>
            </a:r>
            <a:r>
              <a:rPr lang="zh-CN" altLang="en-US"/>
              <a:t>场景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58830" y="6315710"/>
            <a:ext cx="89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IM</a:t>
            </a:r>
            <a:r>
              <a:rPr lang="zh-CN" altLang="en-US"/>
              <a:t>场景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030" y="1236345"/>
            <a:ext cx="114471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存储：对象存储</a:t>
            </a:r>
            <a:r>
              <a:rPr lang="en-US" altLang="zh-CN" b="1" dirty="0">
                <a:latin typeface="+mn-ea"/>
                <a:sym typeface="+mn-ea"/>
              </a:rPr>
              <a:t>0SS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对象存储OSS（Object Storage Service）是一款海量、安全、低成本、高可靠的云存储服务，可提供99.9999999999%（12个9）的数据持久性，99.995%的数据可用性。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2749550"/>
            <a:ext cx="5539740" cy="3069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2770505"/>
            <a:ext cx="6067425" cy="30391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030" y="1236345"/>
            <a:ext cx="11447145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消息队列：消息队列</a:t>
            </a:r>
            <a:r>
              <a:rPr lang="en-US" altLang="zh-CN" b="1" dirty="0">
                <a:latin typeface="+mn-ea"/>
                <a:sym typeface="+mn-ea"/>
              </a:rPr>
              <a:t>RocketMQ</a:t>
            </a:r>
            <a:r>
              <a:rPr lang="zh-CN" altLang="en-US" b="1" dirty="0">
                <a:latin typeface="+mn-ea"/>
                <a:sym typeface="+mn-ea"/>
              </a:rPr>
              <a:t>版等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消息队列RocketMQ版是阿里云基于Apache RocketMQ构建的低延迟、高并发、高可用、高可靠的分布式“消息、事件、流”统一处理平台，面向互联网分布式应用场景提供微服务异步解耦、流式数据处理、事件驱动处理等核心能力。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" y="3028315"/>
            <a:ext cx="5175250" cy="3519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45" y="3071495"/>
            <a:ext cx="5487670" cy="34759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030" y="1236345"/>
            <a:ext cx="114471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网络：负载均衡</a:t>
            </a:r>
            <a:r>
              <a:rPr lang="en-US" altLang="zh-CN" b="1" dirty="0">
                <a:latin typeface="+mn-ea"/>
                <a:sym typeface="+mn-ea"/>
              </a:rPr>
              <a:t>SLB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负载均衡（Server Load Balancer，简称SLB）是云原生时代应用高可用的基本要素。通过将流量分发到不同的后端服务来扩展应用系统的服务吞吐能力，消除单点故障并提升应用系统的可用性。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4030" y="2390140"/>
            <a:ext cx="1144714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网络型负载均衡NLB（Network Load Balancer ）是面向万物互联时代推出的新一代四层负载均衡，支持超高性能和自动弹性能力，单实例可以达到1亿并发连接。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6170" y="3289935"/>
            <a:ext cx="7268210" cy="34143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315" y="2853690"/>
            <a:ext cx="8795385" cy="39338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030" y="1236345"/>
            <a:ext cx="114471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网络：负载均衡</a:t>
            </a:r>
            <a:r>
              <a:rPr lang="en-US" altLang="zh-CN" b="1" dirty="0">
                <a:latin typeface="+mn-ea"/>
                <a:sym typeface="+mn-ea"/>
              </a:rPr>
              <a:t>SLB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负载均衡（Server Load Balancer，简称SLB）是云原生时代应用高可用的基本要素。通过将流量分发到不同的后端服务来扩展应用系统的服务吞吐能力，消除单点故障并提升应用系统的可用性。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4030" y="2368550"/>
            <a:ext cx="114477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应用型负载均衡ALB（Application Load Balancer）是专门面向HTTP、HTTPS和QUIC等应用层负载场景的负载均衡服务，具备超强弹性及大规模应用层流量处理能力。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36345"/>
            <a:ext cx="786447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容器</a:t>
            </a:r>
            <a:r>
              <a:rPr lang="zh-CN" altLang="en-US" b="1" dirty="0">
                <a:latin typeface="+mn-ea"/>
                <a:sym typeface="+mn-ea"/>
              </a:rPr>
              <a:t>服务：弹性容器实例（Elastic Container Instance）</a:t>
            </a:r>
            <a:endParaRPr lang="zh-CN" altLang="en-US" b="1" dirty="0"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弹性容器实例是敏捷安全的Serverless容器运行服务。一个ECI实例对应一个容器组（即一个Pod），包含vCPU、内存、操作系统、容器运行时、网络、临时存储等基础组件。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3005455"/>
            <a:ext cx="11452225" cy="3542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385" y="1175385"/>
            <a:ext cx="3009265" cy="22637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36345"/>
            <a:ext cx="1040892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latin typeface="+mn-ea"/>
                <a:sym typeface="+mn-ea"/>
              </a:rPr>
              <a:t>容器</a:t>
            </a:r>
            <a:r>
              <a:rPr lang="zh-CN" altLang="en-US" b="1" dirty="0">
                <a:latin typeface="+mn-ea"/>
                <a:sym typeface="+mn-ea"/>
              </a:rPr>
              <a:t>服务：容器服务 Kubernetes 版（简称 ACK）</a:t>
            </a:r>
            <a:endParaRPr lang="zh-CN" altLang="en-US" b="1" dirty="0"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提供高性能可伸缩的容器应用管理能力，支持企业级容器化应用的全生命周期管理。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0510" y="2350770"/>
            <a:ext cx="9110345" cy="35077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030" y="1236345"/>
            <a:ext cx="1144714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1" dirty="0">
                <a:latin typeface="+mn-ea"/>
                <a:sym typeface="+mn-ea"/>
              </a:rPr>
              <a:t>Serverless</a:t>
            </a:r>
            <a:r>
              <a:rPr lang="zh-CN" altLang="en-US" b="1" dirty="0">
                <a:latin typeface="+mn-ea"/>
                <a:sym typeface="+mn-ea"/>
              </a:rPr>
              <a:t>：</a:t>
            </a:r>
            <a:r>
              <a:rPr lang="en-US" altLang="zh-CN" b="1" dirty="0">
                <a:latin typeface="+mn-ea"/>
                <a:sym typeface="+mn-ea"/>
              </a:rPr>
              <a:t>Serverless</a:t>
            </a:r>
            <a:r>
              <a:rPr lang="zh-CN" altLang="en-US" b="1" dirty="0">
                <a:latin typeface="+mn-ea"/>
                <a:sym typeface="+mn-ea"/>
              </a:rPr>
              <a:t>应用引擎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Serverless 应用引擎 SAE（Serverless App Engine）是一个全托管、免运维、高弹性的通用 PaaS 平台。SAE 支持 Spring Boot、Spring Cloud、Dubbo、HSF、Web 应用和 XXL-JOB、ElasticJob 任务的全托管，零改造迁移、无门槛容器化、并提供了开源侧诸多增强能力和企业级高级特性。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0" y="2851150"/>
            <a:ext cx="7212965" cy="38576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1.4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Web系统相关的云产品组件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38776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030" y="1236345"/>
            <a:ext cx="114471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1" dirty="0">
                <a:latin typeface="+mn-ea"/>
                <a:sym typeface="+mn-ea"/>
              </a:rPr>
              <a:t>Serverless</a:t>
            </a:r>
            <a:r>
              <a:rPr lang="zh-CN" altLang="en-US" b="1" dirty="0">
                <a:latin typeface="+mn-ea"/>
                <a:sym typeface="+mn-ea"/>
              </a:rPr>
              <a:t>：函数计算</a:t>
            </a:r>
            <a:endParaRPr lang="zh-CN" altLang="en-US" b="1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函数计算是事件驱动的全托管计算服务。使用函数计算，无需采购与管理服务器等基础设施，只需编写并上传代码或镜像。函数计算可以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提供计算资源，弹性地、可靠地运行任务，并提供日志查询、性能监控和报警等功能。</a:t>
            </a:r>
            <a:endParaRPr lang="zh-CN" altLang="en-US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4905" y="2667000"/>
            <a:ext cx="10144760" cy="34321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3459" y="1998130"/>
            <a:ext cx="8333333" cy="47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236171"/>
            <a:ext cx="281679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应用架构的演化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489745" y="1882502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79" y="5616251"/>
            <a:ext cx="891280" cy="778102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252179" y="6481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endParaRPr lang="zh-CN" altLang="en-US" dirty="0"/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315939" y="6023947"/>
            <a:ext cx="2396454" cy="2564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 flipV="1">
            <a:off x="2396357" y="6221936"/>
            <a:ext cx="2237206" cy="2390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079467" y="635881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为多种终类型端提供接口</a:t>
            </a:r>
            <a:endParaRPr lang="zh-CN" altLang="en-US" dirty="0"/>
          </a:p>
        </p:txBody>
      </p:sp>
      <p:sp>
        <p:nvSpPr>
          <p:cNvPr id="59" name="TextBox 4"/>
          <p:cNvSpPr txBox="1"/>
          <p:nvPr/>
        </p:nvSpPr>
        <p:spPr>
          <a:xfrm>
            <a:off x="8780446" y="6435611"/>
            <a:ext cx="270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前后端分离的方案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56933" y="1350933"/>
            <a:ext cx="60026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从静态文件</a:t>
            </a:r>
            <a:r>
              <a:rPr lang="en-US" altLang="zh-CN" dirty="0"/>
              <a:t>Web</a:t>
            </a:r>
            <a:r>
              <a:rPr lang="zh-CN" altLang="en-US" dirty="0"/>
              <a:t>服务器或</a:t>
            </a:r>
            <a:r>
              <a:rPr lang="en-US" altLang="zh-CN" dirty="0"/>
              <a:t>CDN</a:t>
            </a:r>
            <a:r>
              <a:rPr lang="zh-CN" altLang="en-US" dirty="0"/>
              <a:t>加载开发好的静态页面文件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621" y="2138192"/>
            <a:ext cx="3294587" cy="831643"/>
          </a:xfrm>
          <a:prstGeom prst="rect">
            <a:avLst/>
          </a:prstGeom>
        </p:spPr>
      </p:pic>
      <p:sp>
        <p:nvSpPr>
          <p:cNvPr id="13" name="左右箭头 12"/>
          <p:cNvSpPr/>
          <p:nvPr/>
        </p:nvSpPr>
        <p:spPr>
          <a:xfrm>
            <a:off x="3942513" y="2427892"/>
            <a:ext cx="801412" cy="157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后端技能栈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979" y="1203160"/>
            <a:ext cx="98017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hlinkClick r:id="rId1"/>
              </a:rPr>
              <a:t>https://raw.githubusercontent.com/kamranahmedse/developer-roadmap/master/img/backend.png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02" y="2257040"/>
            <a:ext cx="9761905" cy="43619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后端技能栈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979" y="1203160"/>
            <a:ext cx="98017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hlinkClick r:id="rId1"/>
              </a:rPr>
              <a:t>https://raw.githubusercontent.com/kamranahmedse/developer-roadmap/master/img/backend.png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76" y="1844367"/>
            <a:ext cx="10019048" cy="47142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后端技能栈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3979" y="1203160"/>
            <a:ext cx="98017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hlinkClick r:id="rId1"/>
              </a:rPr>
              <a:t>https://raw.githubusercontent.com/kamranahmedse/developer-roadmap/master/img/backend.png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78" y="2100030"/>
            <a:ext cx="9416243" cy="4597898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753979" y="3436883"/>
            <a:ext cx="3486945" cy="3310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6096000" y="4903076"/>
            <a:ext cx="2338552" cy="135583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490" y="1390317"/>
            <a:ext cx="8647619" cy="518095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后端技能栈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209393" y="1560785"/>
            <a:ext cx="1340069" cy="77251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361793" y="3242448"/>
            <a:ext cx="1340069" cy="6358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44207" y="5954941"/>
            <a:ext cx="2023241" cy="6358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047187" y="3799490"/>
            <a:ext cx="2554013" cy="6569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661804" y="4501204"/>
            <a:ext cx="2023241" cy="1453737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后端技能栈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491" y="1108076"/>
            <a:ext cx="10152668" cy="56588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287508" y="1129856"/>
            <a:ext cx="1502989" cy="60435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19142" y="4388063"/>
            <a:ext cx="3053258" cy="147671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1.5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后端技能栈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33444" y="1233817"/>
            <a:ext cx="5438032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+mn-ea"/>
                <a:ea typeface="+mn-ea"/>
              </a:rPr>
              <a:t>下：分布式微服务架构开发技术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分布式与微服务架构原理与设计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服务注册与配置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负载均衡和服务调用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服务网关与流量控制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分布式事务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微服务容器与服务编排</a:t>
            </a:r>
            <a:endParaRPr lang="en-GB" altLang="zh-CN" dirty="0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4090" y="1225689"/>
            <a:ext cx="5438032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+mn-ea"/>
                <a:ea typeface="+mn-ea"/>
              </a:rPr>
              <a:t>上：单体架构企业级</a:t>
            </a:r>
            <a:r>
              <a:rPr lang="en-US" altLang="zh-CN" sz="2000" b="1" dirty="0">
                <a:latin typeface="+mn-ea"/>
                <a:ea typeface="+mn-ea"/>
              </a:rPr>
              <a:t>Web</a:t>
            </a:r>
            <a:r>
              <a:rPr lang="zh-CN" altLang="en-US" sz="2000" b="1" dirty="0">
                <a:latin typeface="+mn-ea"/>
                <a:ea typeface="+mn-ea"/>
              </a:rPr>
              <a:t>后端开发技术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  <a:sym typeface="+mn-ea"/>
              </a:rPr>
              <a:t>Web</a:t>
            </a:r>
            <a:r>
              <a:rPr lang="zh-CN" altLang="en-US" dirty="0">
                <a:latin typeface="+mn-ea"/>
                <a:ea typeface="+mn-ea"/>
                <a:sym typeface="+mn-ea"/>
              </a:rPr>
              <a:t>后端开发技术综述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+mn-ea"/>
                <a:ea typeface="+mn-ea"/>
                <a:sym typeface="+mn-ea"/>
              </a:rPr>
              <a:t>WebAPI</a:t>
            </a:r>
            <a:r>
              <a:rPr lang="zh-CN" altLang="en-US" dirty="0">
                <a:latin typeface="+mn-ea"/>
                <a:ea typeface="+mn-ea"/>
                <a:sym typeface="+mn-ea"/>
              </a:rPr>
              <a:t>设计与开发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数据库事务与扩展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  <a:sym typeface="+mn-ea"/>
              </a:rPr>
              <a:t>Web</a:t>
            </a:r>
            <a:r>
              <a:rPr lang="zh-CN" altLang="en-US" dirty="0">
                <a:latin typeface="+mn-ea"/>
                <a:ea typeface="+mn-ea"/>
                <a:sym typeface="+mn-ea"/>
              </a:rPr>
              <a:t>缓存技术与</a:t>
            </a:r>
            <a:r>
              <a:rPr lang="en-US" altLang="zh-CN" dirty="0">
                <a:latin typeface="+mn-ea"/>
                <a:ea typeface="+mn-ea"/>
                <a:sym typeface="+mn-ea"/>
              </a:rPr>
              <a:t>NoSQL</a:t>
            </a:r>
            <a:r>
              <a:rPr lang="zh-CN" altLang="en-US" dirty="0">
                <a:latin typeface="+mn-ea"/>
                <a:ea typeface="+mn-ea"/>
                <a:sym typeface="+mn-ea"/>
              </a:rPr>
              <a:t>的应用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对象存储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消息中间件技术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197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1.5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后端技能栈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0865" y="1108075"/>
            <a:ext cx="11703050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latin typeface="+mn-ea"/>
                <a:ea typeface="+mn-ea"/>
              </a:rPr>
              <a:t>参考开源项目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凤凰架构，单体架构</a:t>
            </a:r>
            <a:r>
              <a:rPr lang="en-US" altLang="zh-CN" dirty="0">
                <a:latin typeface="+mn-ea"/>
                <a:ea typeface="+mn-ea"/>
              </a:rPr>
              <a:t>Demo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  <a:hlinkClick r:id="rId1" action="ppaction://hlinkfile"/>
              </a:rPr>
              <a:t>https://github.com/fenixsoft/monolithic_arch_springboot</a:t>
            </a:r>
            <a:endParaRPr lang="zh-CN" altLang="en-US" dirty="0">
              <a:latin typeface="+mn-ea"/>
              <a:ea typeface="+mn-ea"/>
            </a:endParaRPr>
          </a:p>
          <a:p>
            <a:pPr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+mn-ea"/>
                <a:ea typeface="+mn-ea"/>
              </a:rPr>
              <a:t>技术栈：</a:t>
            </a:r>
            <a:r>
              <a:rPr lang="en-US" altLang="zh-CN" dirty="0">
                <a:latin typeface="+mn-ea"/>
                <a:ea typeface="+mn-ea"/>
              </a:rPr>
              <a:t>SpringBoot</a:t>
            </a:r>
            <a:r>
              <a:rPr lang="zh-CN" altLang="en-US" dirty="0">
                <a:latin typeface="+mn-ea"/>
                <a:ea typeface="+mn-ea"/>
              </a:rPr>
              <a:t>、Jersey 2（RESTFul服务）、Spring Data JPA、Spring Security、</a:t>
            </a:r>
            <a:r>
              <a:rPr lang="en-US" altLang="zh-CN" dirty="0">
                <a:latin typeface="+mn-ea"/>
                <a:ea typeface="+mn-ea"/>
              </a:rPr>
              <a:t>Spring Cache</a:t>
            </a:r>
            <a:endParaRPr lang="zh-CN" altLang="en-US" dirty="0">
              <a:latin typeface="+mn-ea"/>
              <a:ea typeface="+mn-ea"/>
            </a:endParaRPr>
          </a:p>
          <a:p>
            <a:pPr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+mn-ea"/>
                <a:ea typeface="+mn-ea"/>
              </a:rPr>
              <a:t>文档：https://icyfenix.cn/exploration/projects/monolithic_arch_springboot.html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</a:rPr>
              <a:t>RuoYi</a:t>
            </a:r>
            <a:r>
              <a:rPr lang="zh-CN" altLang="en-US" dirty="0">
                <a:latin typeface="+mn-ea"/>
                <a:ea typeface="+mn-ea"/>
              </a:rPr>
              <a:t>后台管理系统框架，单体架构</a:t>
            </a:r>
            <a:r>
              <a:rPr lang="en-US" altLang="zh-CN" dirty="0">
                <a:latin typeface="+mn-ea"/>
                <a:ea typeface="+mn-ea"/>
              </a:rPr>
              <a:t>AJAX</a:t>
            </a:r>
            <a:r>
              <a:rPr lang="zh-CN" altLang="en-US" dirty="0">
                <a:latin typeface="+mn-ea"/>
                <a:ea typeface="+mn-ea"/>
              </a:rPr>
              <a:t>版，</a:t>
            </a:r>
            <a:r>
              <a:rPr lang="zh-CN" altLang="en-US" dirty="0">
                <a:latin typeface="+mn-ea"/>
                <a:ea typeface="+mn-ea"/>
                <a:hlinkClick r:id="rId2" action="ppaction://hlinkfile"/>
              </a:rPr>
              <a:t>https://gitee.com/y_project/RuoYi-fast</a:t>
            </a:r>
            <a:endParaRPr lang="zh-CN" altLang="en-US" dirty="0">
              <a:latin typeface="+mn-ea"/>
              <a:ea typeface="+mn-ea"/>
            </a:endParaRPr>
          </a:p>
          <a:p>
            <a:pPr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+mn-ea"/>
                <a:ea typeface="+mn-ea"/>
              </a:rPr>
              <a:t>技术栈：</a:t>
            </a:r>
            <a:r>
              <a:rPr lang="en-US" altLang="zh-CN" dirty="0">
                <a:latin typeface="+mn-ea"/>
                <a:ea typeface="+mn-ea"/>
              </a:rPr>
              <a:t>S</a:t>
            </a:r>
            <a:r>
              <a:rPr lang="en-US" altLang="zh-CN" dirty="0">
                <a:latin typeface="+mn-ea"/>
                <a:ea typeface="+mn-ea"/>
                <a:sym typeface="+mn-ea"/>
              </a:rPr>
              <a:t>pringBoot</a:t>
            </a:r>
            <a:r>
              <a:rPr lang="zh-CN" altLang="en-US" dirty="0">
                <a:latin typeface="+mn-ea"/>
                <a:ea typeface="+mn-ea"/>
                <a:sym typeface="+mn-ea"/>
              </a:rPr>
              <a:t>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SpringMVC</a:t>
            </a:r>
            <a:r>
              <a:rPr lang="zh-CN" altLang="en-US" dirty="0">
                <a:latin typeface="+mn-ea"/>
                <a:ea typeface="+mn-ea"/>
                <a:sym typeface="+mn-ea"/>
              </a:rPr>
              <a:t>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T</a:t>
            </a:r>
            <a:r>
              <a:rPr lang="zh-CN" altLang="en-US" dirty="0">
                <a:latin typeface="+mn-ea"/>
                <a:ea typeface="+mn-ea"/>
                <a:sym typeface="+mn-ea"/>
              </a:rPr>
              <a:t>hymeleaf、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M</a:t>
            </a:r>
            <a:r>
              <a:rPr lang="zh-CN" altLang="en-US" dirty="0">
                <a:latin typeface="+mn-ea"/>
                <a:ea typeface="+mn-ea"/>
                <a:sym typeface="+mn-ea"/>
              </a:rPr>
              <a:t>ybatis、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Shiro</a:t>
            </a:r>
            <a:r>
              <a:rPr lang="zh-CN" altLang="en-US" dirty="0">
                <a:latin typeface="+mn-ea"/>
                <a:ea typeface="+mn-ea"/>
                <a:sym typeface="+mn-ea"/>
              </a:rPr>
              <a:t>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B</a:t>
            </a:r>
            <a:r>
              <a:rPr lang="zh-CN" altLang="en-US" dirty="0">
                <a:latin typeface="+mn-ea"/>
                <a:ea typeface="+mn-ea"/>
                <a:sym typeface="+mn-ea"/>
              </a:rPr>
              <a:t>oot</a:t>
            </a:r>
            <a:r>
              <a:rPr lang="en-US" altLang="zh-CN" dirty="0">
                <a:latin typeface="+mn-ea"/>
                <a:ea typeface="+mn-ea"/>
                <a:sym typeface="+mn-ea"/>
              </a:rPr>
              <a:t>S</a:t>
            </a:r>
            <a:r>
              <a:rPr lang="zh-CN" altLang="en-US" dirty="0">
                <a:latin typeface="+mn-ea"/>
                <a:ea typeface="+mn-ea"/>
                <a:sym typeface="+mn-ea"/>
              </a:rPr>
              <a:t>trap</a:t>
            </a:r>
            <a:endParaRPr lang="zh-CN" altLang="en-US" dirty="0">
              <a:latin typeface="+mn-ea"/>
              <a:ea typeface="+mn-ea"/>
              <a:sym typeface="+mn-ea"/>
            </a:endParaRPr>
          </a:p>
          <a:p>
            <a:pPr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+mn-ea"/>
                <a:ea typeface="+mn-ea"/>
                <a:sym typeface="+mn-ea"/>
              </a:rPr>
              <a:t>文档：http://doc.ruoyi.vip/ruoyi/</a:t>
            </a:r>
            <a:endParaRPr lang="zh-CN" altLang="en-US" dirty="0">
              <a:latin typeface="+mn-ea"/>
              <a:ea typeface="+mn-ea"/>
              <a:sym typeface="+mn-ea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  <a:sym typeface="+mn-ea"/>
              </a:rPr>
              <a:t>mail</a:t>
            </a:r>
            <a:r>
              <a:rPr lang="zh-CN" altLang="en-US" dirty="0">
                <a:latin typeface="+mn-ea"/>
                <a:ea typeface="+mn-ea"/>
                <a:sym typeface="+mn-ea"/>
              </a:rPr>
              <a:t>电商系统，前后端分离架构，</a:t>
            </a:r>
            <a:r>
              <a:rPr lang="zh-CN" altLang="en-US" dirty="0">
                <a:latin typeface="+mn-ea"/>
                <a:ea typeface="+mn-ea"/>
                <a:sym typeface="+mn-ea"/>
                <a:hlinkClick r:id="rId3" action="ppaction://hlinkfile"/>
              </a:rPr>
              <a:t>https://gitee.com/macrozheng/mall</a:t>
            </a:r>
            <a:endParaRPr lang="zh-CN" altLang="en-US" dirty="0">
              <a:latin typeface="+mn-ea"/>
              <a:ea typeface="+mn-ea"/>
              <a:sym typeface="+mn-ea"/>
            </a:endParaRPr>
          </a:p>
          <a:p>
            <a:pPr marL="0"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+mn-ea"/>
                <a:ea typeface="+mn-ea"/>
                <a:sym typeface="+mn-ea"/>
              </a:rPr>
              <a:t>      后端技术栈：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S</a:t>
            </a:r>
            <a:r>
              <a:rPr lang="zh-CN" altLang="en-US" dirty="0">
                <a:latin typeface="+mn-ea"/>
                <a:ea typeface="+mn-ea"/>
                <a:sym typeface="+mn-ea"/>
              </a:rPr>
              <a:t>pring</a:t>
            </a:r>
            <a:r>
              <a:rPr lang="en-US" altLang="zh-CN" dirty="0">
                <a:latin typeface="+mn-ea"/>
                <a:ea typeface="+mn-ea"/>
                <a:sym typeface="+mn-ea"/>
              </a:rPr>
              <a:t>B</a:t>
            </a:r>
            <a:r>
              <a:rPr lang="zh-CN" altLang="en-US" dirty="0">
                <a:latin typeface="+mn-ea"/>
                <a:ea typeface="+mn-ea"/>
                <a:sym typeface="+mn-ea"/>
              </a:rPr>
              <a:t>oot、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SpringMVC</a:t>
            </a:r>
            <a:r>
              <a:rPr lang="zh-CN" altLang="en-US" dirty="0">
                <a:latin typeface="+mn-ea"/>
                <a:ea typeface="+mn-ea"/>
                <a:sym typeface="+mn-ea"/>
              </a:rPr>
              <a:t>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M</a:t>
            </a:r>
            <a:r>
              <a:rPr lang="zh-CN" altLang="en-US" dirty="0">
                <a:latin typeface="+mn-ea"/>
                <a:ea typeface="+mn-ea"/>
                <a:sym typeface="+mn-ea"/>
              </a:rPr>
              <a:t>ybatis、Spring Security、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Redis</a:t>
            </a:r>
            <a:r>
              <a:rPr lang="zh-CN" altLang="en-US" dirty="0">
                <a:latin typeface="+mn-ea"/>
                <a:ea typeface="+mn-ea"/>
                <a:sym typeface="+mn-ea"/>
              </a:rPr>
              <a:t>、RabbitMQ、         </a:t>
            </a:r>
            <a:endParaRPr lang="zh-CN" altLang="en-US" dirty="0">
              <a:latin typeface="+mn-ea"/>
              <a:ea typeface="+mn-ea"/>
              <a:sym typeface="+mn-ea"/>
            </a:endParaRPr>
          </a:p>
          <a:p>
            <a:pPr marL="0" lvl="1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+mn-ea"/>
                <a:ea typeface="+mn-ea"/>
                <a:sym typeface="+mn-ea"/>
              </a:rPr>
              <a:t>       ES</a:t>
            </a:r>
            <a:r>
              <a:rPr lang="zh-CN" altLang="en-US" dirty="0">
                <a:latin typeface="+mn-ea"/>
                <a:ea typeface="+mn-ea"/>
                <a:sym typeface="+mn-ea"/>
              </a:rPr>
              <a:t>、</a:t>
            </a:r>
            <a:r>
              <a:rPr lang="en-US" altLang="zh-CN" dirty="0">
                <a:latin typeface="+mn-ea"/>
                <a:ea typeface="+mn-ea"/>
                <a:sym typeface="+mn-ea"/>
              </a:rPr>
              <a:t>OSS...</a:t>
            </a:r>
            <a:endParaRPr lang="en-US" altLang="zh-CN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236171"/>
            <a:ext cx="281679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应用架构的演化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489745" y="1882502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前后端分离的好处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前端引入了分层框架并且实现了组件化，为开发复杂的交互性页面提高了基础，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前端技术已经逐步具备了开发替代各类客户端应用程序的能力。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把页面渲染的操作由后端转移到浏览器，降低了服务器压力，也改善了用户体验。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后端从用户灵活多变的</a:t>
            </a:r>
            <a:r>
              <a:rPr lang="en-US" altLang="zh-CN" sz="2000" dirty="0">
                <a:latin typeface="+mn-ea"/>
              </a:rPr>
              <a:t>UI</a:t>
            </a:r>
            <a:r>
              <a:rPr lang="zh-CN" altLang="en-US" sz="2000" dirty="0">
                <a:latin typeface="+mn-ea"/>
              </a:rPr>
              <a:t>需求实现工作中解脱出来，专注于后台的业务逻辑、数据处理层以及分布式高性能方案。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后端可以一套接口为多种类型的接入终端提供服务。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前后端职责清晰，按约定的接口进行开发，有利于团队协作，并行开发。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236171"/>
            <a:ext cx="281679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应用架构的演化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489745" y="1882502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前后端分离后的开发模式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1026" name="Picture 2" descr="https://timgsa.baidu.com/timg?image&amp;quality=80&amp;size=b9999_10000&amp;sec=1582383049840&amp;di=c919ad4874c232eeee5c66a89a7aeace&amp;imgtype=0&amp;src=http%3A%2F%2Fpic.51yuansu.com%2Fpic3%2Fcover%2F02%2F49%2F08%2F59e63a986cb7a_61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727" y="3063093"/>
            <a:ext cx="1263579" cy="18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39" y="3262949"/>
            <a:ext cx="1423843" cy="1779804"/>
          </a:xfrm>
          <a:prstGeom prst="rect">
            <a:avLst/>
          </a:prstGeom>
        </p:spPr>
      </p:pic>
      <p:sp>
        <p:nvSpPr>
          <p:cNvPr id="3" name="左右箭头 2"/>
          <p:cNvSpPr/>
          <p:nvPr/>
        </p:nvSpPr>
        <p:spPr>
          <a:xfrm>
            <a:off x="3064136" y="3262949"/>
            <a:ext cx="6029342" cy="1660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56097" y="266298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定义接口规范</a:t>
            </a:r>
            <a:endParaRPr lang="zh-CN" altLang="en-US" sz="2000" dirty="0"/>
          </a:p>
        </p:txBody>
      </p:sp>
      <p:sp>
        <p:nvSpPr>
          <p:cNvPr id="5" name="椭圆 4"/>
          <p:cNvSpPr/>
          <p:nvPr/>
        </p:nvSpPr>
        <p:spPr>
          <a:xfrm>
            <a:off x="4408558" y="3797371"/>
            <a:ext cx="1048226" cy="9429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Mock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Data</a:t>
            </a:r>
            <a:endParaRPr lang="zh-CN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646" y="3900492"/>
            <a:ext cx="1084067" cy="839854"/>
          </a:xfrm>
          <a:prstGeom prst="rect">
            <a:avLst/>
          </a:prstGeom>
        </p:spPr>
      </p:pic>
      <p:sp>
        <p:nvSpPr>
          <p:cNvPr id="11" name="左右箭头 10"/>
          <p:cNvSpPr/>
          <p:nvPr/>
        </p:nvSpPr>
        <p:spPr>
          <a:xfrm>
            <a:off x="3064135" y="4152851"/>
            <a:ext cx="1216152" cy="218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右箭头 13"/>
          <p:cNvSpPr/>
          <p:nvPr/>
        </p:nvSpPr>
        <p:spPr>
          <a:xfrm>
            <a:off x="7835886" y="4151316"/>
            <a:ext cx="1216152" cy="218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89964" y="38812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接口测试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65806" y="5217014"/>
            <a:ext cx="121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接收数据</a:t>
            </a:r>
            <a:endParaRPr lang="en-US" altLang="zh-CN" dirty="0"/>
          </a:p>
          <a:p>
            <a:pPr algn="ctr"/>
            <a:r>
              <a:rPr lang="zh-CN" altLang="en-US" dirty="0"/>
              <a:t>渲染页面</a:t>
            </a:r>
            <a:endParaRPr lang="en-US" altLang="zh-CN" dirty="0"/>
          </a:p>
          <a:p>
            <a:pPr algn="ctr"/>
            <a:r>
              <a:rPr lang="en-US" altLang="zh-CN" dirty="0"/>
              <a:t>UI</a:t>
            </a:r>
            <a:r>
              <a:rPr lang="zh-CN" altLang="en-US" dirty="0"/>
              <a:t>交互</a:t>
            </a:r>
            <a:endParaRPr lang="en-US" altLang="zh-CN" dirty="0"/>
          </a:p>
          <a:p>
            <a:pPr algn="ctr"/>
            <a:r>
              <a:rPr lang="zh-CN" altLang="en-US" dirty="0"/>
              <a:t>发送请求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515475" y="5155097"/>
            <a:ext cx="168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数据库设计</a:t>
            </a:r>
            <a:endParaRPr lang="en-US" altLang="zh-CN" dirty="0"/>
          </a:p>
          <a:p>
            <a:pPr algn="ctr"/>
            <a:r>
              <a:rPr lang="zh-CN" altLang="en-US" dirty="0"/>
              <a:t>业务逻辑</a:t>
            </a:r>
            <a:endParaRPr lang="en-US" altLang="zh-CN" dirty="0"/>
          </a:p>
          <a:p>
            <a:pPr algn="ctr"/>
            <a:r>
              <a:rPr lang="zh-CN" altLang="en-US" dirty="0"/>
              <a:t>提供数据接口</a:t>
            </a:r>
            <a:endParaRPr lang="zh-CN" altLang="en-US" dirty="0"/>
          </a:p>
        </p:txBody>
      </p:sp>
      <p:sp>
        <p:nvSpPr>
          <p:cNvPr id="19" name="左右箭头 18"/>
          <p:cNvSpPr/>
          <p:nvPr/>
        </p:nvSpPr>
        <p:spPr>
          <a:xfrm>
            <a:off x="3102364" y="5144677"/>
            <a:ext cx="6029342" cy="1660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12577" y="54842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联调测试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236171"/>
            <a:ext cx="281679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应用架构的演化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489585" y="1882775"/>
            <a:ext cx="11254740" cy="41040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前后端分离架构的一些补充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根据项目特点，团队人员构成选择合适的架构，不是所有项目都必须采用前后端分离架构。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如果只是想利用前端框架双向数据绑定和动态请求能力的话，可以采用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后端模板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+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前端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js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库</a:t>
            </a:r>
            <a:r>
              <a:rPr lang="zh-CN" altLang="en-US" sz="2000" dirty="0">
                <a:latin typeface="+mn-ea"/>
              </a:rPr>
              <a:t>（如</a:t>
            </a:r>
            <a:r>
              <a:rPr lang="zh-CN" altLang="en-US" sz="2000">
                <a:sym typeface="+mn-ea"/>
              </a:rPr>
              <a:t>Alpine.js、</a:t>
            </a:r>
            <a:r>
              <a:rPr lang="zh-CN" altLang="en-US" sz="2000">
                <a:sym typeface="+mn-ea"/>
              </a:rPr>
              <a:t>petite-vue等</a:t>
            </a:r>
            <a:r>
              <a:rPr lang="zh-CN" altLang="en-US" sz="2000" dirty="0">
                <a:latin typeface="+mn-ea"/>
              </a:rPr>
              <a:t>）的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前后端半分离</a:t>
            </a:r>
            <a:r>
              <a:rPr lang="zh-CN" altLang="en-US" sz="2000" dirty="0">
                <a:latin typeface="+mn-ea"/>
              </a:rPr>
              <a:t>实现，即大的功能页面切换仍采用后端</a:t>
            </a:r>
            <a:r>
              <a:rPr lang="en-US" altLang="zh-CN" sz="2000" dirty="0">
                <a:latin typeface="+mn-ea"/>
              </a:rPr>
              <a:t>MVC</a:t>
            </a:r>
            <a:r>
              <a:rPr lang="zh-CN" altLang="en-US" sz="2000" dirty="0">
                <a:latin typeface="+mn-ea"/>
              </a:rPr>
              <a:t>和后端模板实现，页面内一些动态请求、数据绑定使用前端</a:t>
            </a:r>
            <a:r>
              <a:rPr lang="en-US" altLang="zh-CN" sz="2000" dirty="0" err="1">
                <a:latin typeface="+mn-ea"/>
              </a:rPr>
              <a:t>js</a:t>
            </a:r>
            <a:r>
              <a:rPr lang="zh-CN" altLang="en-US" sz="2000" dirty="0">
                <a:latin typeface="+mn-ea"/>
              </a:rPr>
              <a:t>库实现。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开发模式的发展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236171"/>
            <a:ext cx="281679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应用架构的演化</a:t>
            </a:r>
            <a:endParaRPr lang="zh-CN" altLang="en-US" sz="2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276225" y="1882775"/>
            <a:ext cx="4682490" cy="44564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前后端分离架构的一些补充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中间层设计</a:t>
            </a:r>
            <a:r>
              <a:rPr lang="en-US" altLang="zh-CN" sz="2000" dirty="0">
                <a:latin typeface="+mn-ea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BFF</a:t>
            </a:r>
            <a:r>
              <a:rPr lang="zh-CN" altLang="en-US" sz="2000" dirty="0">
                <a:latin typeface="+mn-ea"/>
              </a:rPr>
              <a:t>，</a:t>
            </a:r>
            <a:r>
              <a:rPr lang="en-GB" altLang="zh-CN" sz="2000" dirty="0">
                <a:latin typeface="+mn-ea"/>
              </a:rPr>
              <a:t> </a:t>
            </a:r>
            <a:r>
              <a:rPr lang="en-US" altLang="en-GB" sz="2000" dirty="0">
                <a:solidFill>
                  <a:srgbClr val="FF0000"/>
                </a:solidFill>
                <a:latin typeface="+mn-ea"/>
              </a:rPr>
              <a:t>B</a:t>
            </a:r>
            <a:r>
              <a:rPr lang="en-GB" altLang="zh-CN" sz="2000" dirty="0">
                <a:latin typeface="+mn-ea"/>
              </a:rPr>
              <a:t>ackend-</a:t>
            </a:r>
            <a:r>
              <a:rPr lang="en-US" altLang="en-GB" sz="2000" dirty="0">
                <a:solidFill>
                  <a:srgbClr val="FF0000"/>
                </a:solidFill>
                <a:latin typeface="+mn-ea"/>
              </a:rPr>
              <a:t>F</a:t>
            </a:r>
            <a:r>
              <a:rPr lang="en-GB" altLang="zh-CN" sz="2000" dirty="0">
                <a:latin typeface="+mn-ea"/>
              </a:rPr>
              <a:t>or-</a:t>
            </a:r>
            <a:r>
              <a:rPr lang="en-US" altLang="en-GB" sz="2000" dirty="0" err="1">
                <a:solidFill>
                  <a:srgbClr val="FF0000"/>
                </a:solidFill>
                <a:latin typeface="+mn-ea"/>
              </a:rPr>
              <a:t>F</a:t>
            </a:r>
            <a:r>
              <a:rPr lang="en-GB" altLang="zh-CN" sz="2000" dirty="0" err="1">
                <a:latin typeface="+mn-ea"/>
              </a:rPr>
              <a:t>ron</a:t>
            </a:r>
            <a:r>
              <a:rPr lang="en-US" altLang="en-GB" sz="2000" dirty="0" err="1">
                <a:latin typeface="+mn-ea"/>
              </a:rPr>
              <a:t>t</a:t>
            </a:r>
            <a:r>
              <a:rPr lang="en-GB" altLang="zh-CN" sz="2000" dirty="0" err="1">
                <a:latin typeface="+mn-ea"/>
              </a:rPr>
              <a:t>end</a:t>
            </a:r>
            <a:r>
              <a:rPr lang="en-US" altLang="zh-CN" sz="2000" dirty="0">
                <a:latin typeface="+mn-ea"/>
              </a:rPr>
              <a:t>)</a:t>
            </a:r>
            <a:endParaRPr lang="en-US" altLang="zh-CN" sz="2000" dirty="0">
              <a:latin typeface="+mn-ea"/>
            </a:endParaRPr>
          </a:p>
          <a:p>
            <a:pPr marL="457200" lvl="1" indent="0" eaLnBrk="1" hangingPunct="1">
              <a:lnSpc>
                <a:spcPct val="150000"/>
              </a:lnSpc>
              <a:buNone/>
            </a:pPr>
            <a:r>
              <a:rPr lang="zh-CN" altLang="en-US" sz="2000" dirty="0">
                <a:latin typeface="+mn-ea"/>
              </a:rPr>
              <a:t>前端页面根据用户需求可能需要频繁调整，后台提供的接口返回数据格式有时也不太适合前端使用，为了保证后端接口的相对稳定</a:t>
            </a:r>
            <a:r>
              <a:rPr lang="en-US" altLang="zh-CN" sz="2000" dirty="0">
                <a:latin typeface="+mn-ea"/>
              </a:rPr>
              <a:t>,</a:t>
            </a:r>
            <a:r>
              <a:rPr lang="zh-CN" altLang="en-US" sz="2000" dirty="0">
                <a:latin typeface="+mn-ea"/>
              </a:rPr>
              <a:t>同时满足前端的灵活需求，有的项目会引入“中间层”</a:t>
            </a:r>
            <a:endParaRPr lang="en-US" altLang="zh-CN" sz="2000" dirty="0">
              <a:latin typeface="+mn-ea"/>
            </a:endParaRPr>
          </a:p>
          <a:p>
            <a:pPr marL="457200" lvl="1" indent="0" eaLnBrk="1" hangingPunct="1">
              <a:lnSpc>
                <a:spcPct val="150000"/>
              </a:lnSpc>
              <a:buNone/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760" y="1508760"/>
            <a:ext cx="7085965" cy="46767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8264</Words>
  <Application>WPS 演示</Application>
  <PresentationFormat>宽屏</PresentationFormat>
  <Paragraphs>1007</Paragraphs>
  <Slides>56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81" baseType="lpstr">
      <vt:lpstr>Arial</vt:lpstr>
      <vt:lpstr>宋体</vt:lpstr>
      <vt:lpstr>Wingdings</vt:lpstr>
      <vt:lpstr>微软雅黑 Light</vt:lpstr>
      <vt:lpstr>汉仪中黑KW</vt:lpstr>
      <vt:lpstr>华文细黑</vt:lpstr>
      <vt:lpstr>黑体-简</vt:lpstr>
      <vt:lpstr>Lao UI</vt:lpstr>
      <vt:lpstr>Calibri</vt:lpstr>
      <vt:lpstr>Verdana</vt:lpstr>
      <vt:lpstr>汉仪书宋二KW</vt:lpstr>
      <vt:lpstr>楷体_GB2312</vt:lpstr>
      <vt:lpstr>汉仪楷体简</vt:lpstr>
      <vt:lpstr>微软雅黑 Light</vt:lpstr>
      <vt:lpstr>inherit</vt:lpstr>
      <vt:lpstr>Monaco</vt:lpstr>
      <vt:lpstr>微软雅黑</vt:lpstr>
      <vt:lpstr>汉仪旗黑</vt:lpstr>
      <vt:lpstr>Helvetica Neue</vt:lpstr>
      <vt:lpstr>苹方-简</vt:lpstr>
      <vt:lpstr>Thonburi</vt:lpstr>
      <vt:lpstr>宋体</vt:lpstr>
      <vt:lpstr>Arial Unicode MS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rainysun</cp:lastModifiedBy>
  <cp:revision>411</cp:revision>
  <dcterms:created xsi:type="dcterms:W3CDTF">2023-02-20T23:46:13Z</dcterms:created>
  <dcterms:modified xsi:type="dcterms:W3CDTF">2023-02-20T23:46:13Z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EAC4C51C67710B1B4C11F363A9640657</vt:lpwstr>
  </property>
</Properties>
</file>